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95" r:id="rId1"/>
  </p:sldMasterIdLst>
  <p:sldIdLst>
    <p:sldId id="259" r:id="rId2"/>
    <p:sldId id="260" r:id="rId3"/>
    <p:sldId id="279" r:id="rId4"/>
    <p:sldId id="280" r:id="rId5"/>
    <p:sldId id="281" r:id="rId6"/>
    <p:sldId id="283" r:id="rId7"/>
    <p:sldId id="303" r:id="rId8"/>
    <p:sldId id="284" r:id="rId9"/>
    <p:sldId id="285" r:id="rId10"/>
    <p:sldId id="286" r:id="rId11"/>
    <p:sldId id="287" r:id="rId12"/>
    <p:sldId id="288" r:id="rId13"/>
    <p:sldId id="289" r:id="rId14"/>
    <p:sldId id="304" r:id="rId15"/>
    <p:sldId id="290" r:id="rId16"/>
    <p:sldId id="291" r:id="rId17"/>
    <p:sldId id="292" r:id="rId18"/>
    <p:sldId id="264" r:id="rId19"/>
    <p:sldId id="265" r:id="rId20"/>
    <p:sldId id="266" r:id="rId21"/>
    <p:sldId id="296" r:id="rId22"/>
    <p:sldId id="268" r:id="rId23"/>
    <p:sldId id="269" r:id="rId24"/>
    <p:sldId id="298" r:id="rId25"/>
    <p:sldId id="299" r:id="rId26"/>
    <p:sldId id="300" r:id="rId27"/>
    <p:sldId id="301" r:id="rId28"/>
    <p:sldId id="272" r:id="rId29"/>
    <p:sldId id="273" r:id="rId30"/>
    <p:sldId id="302" r:id="rId31"/>
    <p:sldId id="274" r:id="rId32"/>
    <p:sldId id="282" r:id="rId33"/>
    <p:sldId id="30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6D45"/>
    <a:srgbClr val="DDA147"/>
    <a:srgbClr val="B54C2D"/>
    <a:srgbClr val="B66952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867D4-F095-4C5A-B419-CEB9BBD13B27}" v="851" dt="2021-10-13T21:33:08.085"/>
    <p1510:client id="{2C7833C7-64F6-4552-BE2B-DDD6D911CD24}" v="174" dt="2021-09-20T16:13:55.280"/>
    <p1510:client id="{2EF39A58-0D82-4B0B-9FC0-E80280782B05}" v="7" dt="2021-09-23T11:25:47.446"/>
    <p1510:client id="{30BE85F8-3D1A-4062-B857-0B0586104013}" v="1344" dt="2021-09-20T16:58:44.581"/>
    <p1510:client id="{A23E79AE-7D93-467B-B02D-0207683F4187}" v="2466" dt="2021-09-20T01:26:31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4" d="100"/>
          <a:sy n="54" d="100"/>
        </p:scale>
        <p:origin x="1148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034628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502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57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423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14544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7995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5273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0081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5019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E0277FD-7DE6-41D4-930D-AC99F5AFE54E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99675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A15526-7079-4B7B-987C-1B5FAE11A0FF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930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555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 userDrawn="1">
          <p15:clr>
            <a:srgbClr val="F26B43"/>
          </p15:clr>
        </p15:guide>
        <p15:guide id="2" pos="7200" userDrawn="1">
          <p15:clr>
            <a:srgbClr val="F26B43"/>
          </p15:clr>
        </p15:guide>
        <p15:guide id="3" orient="horz" pos="4008" userDrawn="1">
          <p15:clr>
            <a:srgbClr val="F26B43"/>
          </p15:clr>
        </p15:guide>
        <p15:guide id="4" orient="horz" pos="1440" userDrawn="1">
          <p15:clr>
            <a:srgbClr val="F26B43"/>
          </p15:clr>
        </p15:guide>
        <p15:guide id="5" orient="horz" pos="3720" userDrawn="1">
          <p15:clr>
            <a:srgbClr val="F26B43"/>
          </p15:clr>
        </p15:guide>
        <p15:guide id="6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HTML" TargetMode="External"/><Relationship Id="rId3" Type="http://schemas.openxmlformats.org/officeDocument/2006/relationships/hyperlink" Target="https://fr.wikipedia.org/wiki/Biblioth%C3%A8que_Logicielle" TargetMode="External"/><Relationship Id="rId7" Type="http://schemas.openxmlformats.org/officeDocument/2006/relationships/hyperlink" Target="https://fr.wikipedia.org/wiki/Application_web_monopage" TargetMode="External"/><Relationship Id="rId2" Type="http://schemas.openxmlformats.org/officeDocument/2006/relationships/hyperlink" Target="http://code.google.com/p/v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2013_en_informatique" TargetMode="External"/><Relationship Id="rId5" Type="http://schemas.openxmlformats.org/officeDocument/2006/relationships/hyperlink" Target="https://fr.wikipedia.org/wiki/Facebook" TargetMode="External"/><Relationship Id="rId4" Type="http://schemas.openxmlformats.org/officeDocument/2006/relationships/hyperlink" Target="https://fr.wikipedia.org/wiki/Logiciel_libr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tura-sciences.com/tech/definitions/internet-css-4050/" TargetMode="External"/><Relationship Id="rId7" Type="http://schemas.openxmlformats.org/officeDocument/2006/relationships/hyperlink" Target="https://devstory.net/12115/introduction-a-react" TargetMode="External"/><Relationship Id="rId2" Type="http://schemas.openxmlformats.org/officeDocument/2006/relationships/hyperlink" Target="https://developer.mozilla.org/fr/docs/Web/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ph.scenari-community.org/contribs/nos/Mongo1/co/presentation.html" TargetMode="External"/><Relationship Id="rId5" Type="http://schemas.openxmlformats.org/officeDocument/2006/relationships/hyperlink" Target="http://igm.univ-mlv.fr/~dr/XPOSE2012/NodeJS/presentation.html" TargetMode="External"/><Relationship Id="rId4" Type="http://schemas.openxmlformats.org/officeDocument/2006/relationships/hyperlink" Target="https://fr.wikipedia.org/wiki/JavaScrip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42" y="2785812"/>
            <a:ext cx="10837442" cy="273969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>
                <a:ea typeface="+mj-lt"/>
                <a:cs typeface="+mj-lt"/>
              </a:rPr>
              <a:t>C O N C E P T I O N E T R É A L I S A T I O </a:t>
            </a:r>
            <a:r>
              <a:rPr lang="en-US" sz="3200" dirty="0">
                <a:ea typeface="+mj-lt"/>
                <a:cs typeface="+mj-lt"/>
              </a:rPr>
              <a:t>N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 D’U N  S I T E  W E B E-C O M E R C E  D E S  P N E U S  E T  P R O D U I T S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 M É C A N I Q U E </a:t>
            </a:r>
            <a:r>
              <a:rPr lang="en-US" sz="3200" dirty="0"/>
              <a:t>S</a:t>
            </a:r>
            <a:endParaRPr lang="fr-F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569" y="801604"/>
            <a:ext cx="7685429" cy="924502"/>
          </a:xfrm>
        </p:spPr>
        <p:txBody>
          <a:bodyPr>
            <a:normAutofit fontScale="92500" lnSpcReduction="10000"/>
          </a:bodyPr>
          <a:lstStyle/>
          <a:p>
            <a:r>
              <a:rPr lang="en-US" sz="2800" b="0">
                <a:solidFill>
                  <a:schemeClr val="tx1">
                    <a:lumMod val="95000"/>
                    <a:lumOff val="5000"/>
                  </a:schemeClr>
                </a:solidFill>
              </a:rPr>
              <a:t>Rapport pour projet file </a:t>
            </a:r>
            <a:r>
              <a:rPr lang="en-US" sz="28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rouge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</a:p>
          <a:p>
            <a:r>
              <a:rPr lang="en-US" sz="2800" b="0">
                <a:solidFill>
                  <a:schemeClr val="tx1">
                    <a:lumMod val="95000"/>
                    <a:lumOff val="5000"/>
                  </a:schemeClr>
                </a:solidFill>
              </a:rPr>
              <a:t>2021</a:t>
            </a:r>
            <a:endParaRPr lang="en-US" sz="28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F192B0-C423-49AA-914E-B20405F63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77" y="-3724"/>
            <a:ext cx="995923" cy="7608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49FE1B-C932-4676-95D3-C963514D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" y="0"/>
            <a:ext cx="2019708" cy="762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AF4CA3-9CBD-4C07-A9BC-67DB6F3D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926B3F-5367-44CB-834E-32C9728B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126" y="895351"/>
            <a:ext cx="10388874" cy="4984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1400" b="1" dirty="0">
                <a:latin typeface="Times"/>
                <a:cs typeface="Times"/>
              </a:rPr>
              <a:t>   </a:t>
            </a:r>
          </a:p>
          <a:p>
            <a:pPr marL="0" indent="0" algn="ctr">
              <a:buNone/>
            </a:pPr>
            <a:r>
              <a:rPr lang="fr-FR" sz="1400" b="1" dirty="0">
                <a:latin typeface="Times"/>
                <a:cs typeface="Times"/>
              </a:rPr>
              <a:t>   Le Client(Buyer) </a:t>
            </a:r>
            <a:r>
              <a:rPr lang="fr-FR" sz="1400" dirty="0">
                <a:latin typeface="Times"/>
                <a:cs typeface="Times"/>
              </a:rPr>
              <a:t>: cette acteur est un visiteur ayant déjà créer un compte sur notre site, il peut donc suivre le processus des commande en</a:t>
            </a:r>
            <a:endParaRPr lang="fr-FR" sz="1400" b="1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toute sécurité sachant que notre système doit être l’unique responsable de la confidentialité des données personnelles de ses</a:t>
            </a:r>
            <a:endParaRPr lang="fr-FR" sz="1400" b="1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Acheteurs.</a:t>
            </a:r>
            <a:endParaRPr lang="fr-FR" sz="1400" b="1" dirty="0">
              <a:latin typeface="Times"/>
              <a:cs typeface="Times"/>
            </a:endParaRPr>
          </a:p>
          <a:p>
            <a:pPr marL="0" indent="0">
              <a:buNone/>
            </a:pPr>
            <a:r>
              <a:rPr lang="fr-FR" sz="1400" b="1" dirty="0">
                <a:latin typeface="Times"/>
                <a:cs typeface="Times"/>
              </a:rPr>
              <a:t>     Le Client(Seller) </a:t>
            </a:r>
            <a:r>
              <a:rPr lang="fr-FR" sz="1400" dirty="0">
                <a:latin typeface="Times"/>
                <a:cs typeface="Times"/>
              </a:rPr>
              <a:t>: cette acteur est un visiteur et vendeur ayant déjà créer un compte sur notre site, il peut donc suivre le processus 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d'ajouter des produits sur notre site web .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>
              <a:buNone/>
            </a:pPr>
            <a:r>
              <a:rPr lang="fr-FR" sz="1400" b="1" dirty="0">
                <a:latin typeface="Times"/>
                <a:cs typeface="Times"/>
              </a:rPr>
              <a:t>     </a:t>
            </a:r>
            <a:r>
              <a:rPr lang="fr-FR" sz="1400" b="1" dirty="0" err="1">
                <a:latin typeface="Times"/>
                <a:cs typeface="Times"/>
              </a:rPr>
              <a:t>SuperAdmin</a:t>
            </a:r>
            <a:r>
              <a:rPr lang="fr-FR" sz="1400" b="1" dirty="0">
                <a:latin typeface="Times"/>
                <a:cs typeface="Times"/>
              </a:rPr>
              <a:t> (admin) : </a:t>
            </a:r>
            <a:r>
              <a:rPr lang="fr-FR" sz="1400" dirty="0">
                <a:latin typeface="Times"/>
                <a:cs typeface="Times"/>
              </a:rPr>
              <a:t>pour les sites web on l’appelle généralement « le webmaster ». C’est celui qui assure le dynamisme du site et</a:t>
            </a:r>
            <a:endParaRPr lang="fr-FR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veille sur  les mises à jour de leurs disponibilités.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>
              <a:buNone/>
            </a:pPr>
            <a:r>
              <a:rPr lang="fr-FR" sz="1400" b="1" dirty="0">
                <a:latin typeface="Times"/>
                <a:cs typeface="Times"/>
              </a:rPr>
              <a:t>       Admin (admin) : </a:t>
            </a:r>
            <a:r>
              <a:rPr lang="fr-FR" sz="1400" dirty="0">
                <a:latin typeface="Times"/>
                <a:cs typeface="Times"/>
              </a:rPr>
              <a:t>C'est lui qui répond aux Client pour ses Commande.</a:t>
            </a:r>
            <a:endParaRPr lang="fr-FR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 algn="ctr">
              <a:buNone/>
            </a:pPr>
            <a:endParaRPr lang="fr-MA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CAB7F3-D278-4128-9CDC-BD0E9CE4C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9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32BD9-C920-4456-A83D-90EA43D5E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757" y="1639303"/>
            <a:ext cx="10178322" cy="36004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MA" sz="1400" dirty="0">
                <a:solidFill>
                  <a:srgbClr val="0070C0"/>
                </a:solidFill>
                <a:latin typeface="Times"/>
                <a:cs typeface="Times"/>
              </a:rPr>
              <a:t>2) </a:t>
            </a:r>
            <a:r>
              <a:rPr lang="fr-MA" sz="1400" b="1" i="1" dirty="0">
                <a:solidFill>
                  <a:srgbClr val="0070C0"/>
                </a:solidFill>
                <a:latin typeface="Times"/>
                <a:cs typeface="Times"/>
              </a:rPr>
              <a:t>Diagramme de classe :</a:t>
            </a:r>
          </a:p>
          <a:p>
            <a:pPr marL="457200" indent="-457200">
              <a:buAutoNum type="alphaLcPeriod"/>
            </a:pPr>
            <a:r>
              <a:rPr lang="fr-MA" sz="1400" b="1" dirty="0">
                <a:latin typeface="Times"/>
                <a:cs typeface="Times"/>
              </a:rPr>
              <a:t>Définition :</a:t>
            </a:r>
          </a:p>
          <a:p>
            <a:pPr marL="0" indent="0">
              <a:buNone/>
            </a:pPr>
            <a:endParaRPr lang="fr-MA" sz="1400" b="1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MA" sz="1400" b="1" dirty="0">
                <a:latin typeface="Times"/>
                <a:cs typeface="Times"/>
              </a:rPr>
              <a:t> </a:t>
            </a:r>
            <a:r>
              <a:rPr lang="fr-FR" sz="1400" dirty="0">
                <a:latin typeface="Times"/>
                <a:cs typeface="Times"/>
              </a:rPr>
              <a:t>Un diagramme de classes UML décrit les structures d'objets et d'informations utilisées sur notre site web, à la fois en interne et en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communication avec ses utilisateurs. Il décrit les informations sans faire référence à une implémentation particulière. Ses classes et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relations peuvent être implémentées de nombreuses manières, comme les tables de bases de données.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4403E4-DFFA-4307-92D3-D47B2995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62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A973E8-B107-42E5-AFE1-91A827ECA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76201"/>
            <a:ext cx="10178322" cy="67151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400" b="1" dirty="0">
                <a:latin typeface="Times"/>
                <a:cs typeface="Times"/>
              </a:rPr>
              <a:t>b. Diagramme de classe de notre site web :</a:t>
            </a:r>
          </a:p>
          <a:p>
            <a:pPr marL="0" indent="0">
              <a:buNone/>
            </a:pPr>
            <a:endParaRPr lang="fr-MA" dirty="0"/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0E9A3B27-C0DC-4D0B-A01D-88F48DAF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67" y="487284"/>
            <a:ext cx="10175308" cy="583124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C4FDB4-2A53-43DE-9C2E-9DFC7D4B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D89653-9A27-4097-804E-9118986E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Figure 02</a:t>
            </a:r>
          </a:p>
        </p:txBody>
      </p:sp>
    </p:spTree>
    <p:extLst>
      <p:ext uri="{BB962C8B-B14F-4D97-AF65-F5344CB8AC3E}">
        <p14:creationId xmlns:p14="http://schemas.microsoft.com/office/powerpoint/2010/main" val="38648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B135E-FF50-46B6-9827-16DEAD2E8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542925"/>
            <a:ext cx="10178322" cy="5924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1400" b="1" dirty="0">
                <a:latin typeface="Times"/>
                <a:cs typeface="Times"/>
              </a:rPr>
              <a:t>En général un diagramme de classe peut contenir les éléments suivants : </a:t>
            </a:r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➢ </a:t>
            </a:r>
            <a:r>
              <a:rPr lang="fr-FR" sz="1400" b="1" dirty="0">
                <a:latin typeface="Times"/>
                <a:cs typeface="Times"/>
              </a:rPr>
              <a:t>Les classes: </a:t>
            </a:r>
            <a:r>
              <a:rPr lang="fr-FR" sz="1400" dirty="0">
                <a:latin typeface="Times"/>
                <a:cs typeface="Times"/>
              </a:rPr>
              <a:t>une classe représente la description formelle d’un ensemble d’objets ayant une sémantique et des caractéristiques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communes. Elle est représentée en utilisant un rectangle divisé en trois sections. La section supérieure est le nom de la classe, la section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centrale définit les propriétés de la classe alors que la section du bas énumère les méthodes de la classe.</a:t>
            </a:r>
            <a:endParaRPr lang="fr-FR"/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➢ </a:t>
            </a:r>
            <a:r>
              <a:rPr lang="fr-FR" sz="1400" b="1" dirty="0">
                <a:latin typeface="Times"/>
                <a:cs typeface="Times"/>
              </a:rPr>
              <a:t>Les associations : </a:t>
            </a:r>
            <a:r>
              <a:rPr lang="fr-FR" sz="1400" dirty="0">
                <a:latin typeface="Times"/>
                <a:cs typeface="Times"/>
              </a:rPr>
              <a:t>une association est une relation entre deux classes (association binaire) ou plus (association n-aire), qui décrit les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connexions structurelles entre leurs instances. Une association indique donc que des liens peuvent exister entre des instances des classes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associées.</a:t>
            </a:r>
            <a:endParaRPr lang="fr-FR" dirty="0"/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</a:t>
            </a:r>
            <a:r>
              <a:rPr lang="fr-FR" sz="1400" b="1" dirty="0">
                <a:latin typeface="Times"/>
                <a:cs typeface="Times"/>
              </a:rPr>
              <a:t>➢ Les attributs : </a:t>
            </a:r>
            <a:r>
              <a:rPr lang="fr-FR" sz="1400" dirty="0">
                <a:latin typeface="Times"/>
                <a:cs typeface="Times"/>
              </a:rPr>
              <a:t>les attributs représentent les données encapsulées dans les objets des classes. Chacune de ces informations est définie par</a:t>
            </a:r>
            <a:endParaRPr lang="fr-MA" sz="1400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un nom, un type de données, une visibilité et peut être initialisé. Le nom de l’attribut doit être unique dans la classe</a:t>
            </a:r>
            <a:endParaRPr lang="fr-MA" sz="1400">
              <a:latin typeface="Times"/>
              <a:cs typeface="Time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8DE749-DA70-4182-96D3-6AE2385E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50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4F53D1-417A-411A-AAF7-ECF0A4644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596" y="2783207"/>
            <a:ext cx="10178322" cy="1116352"/>
          </a:xfrm>
        </p:spPr>
        <p:txBody>
          <a:bodyPr/>
          <a:lstStyle/>
          <a:p>
            <a:pPr algn="ctr"/>
            <a:r>
              <a:rPr lang="fr-MA" sz="3600"/>
              <a:t>2: Réalisation de l’application</a:t>
            </a:r>
            <a:r>
              <a:rPr lang="fr-MA" b="1" dirty="0">
                <a:ea typeface="+mj-lt"/>
                <a:cs typeface="+mj-lt"/>
              </a:rPr>
              <a:t> 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2AC9F1-AF12-4410-8923-E9075645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2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B3F812-B024-4138-B312-D4E18FCE3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876300"/>
            <a:ext cx="10178322" cy="57109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arenR"/>
            </a:pPr>
            <a:r>
              <a:rPr lang="fr-FR" sz="1400" b="1" i="1">
                <a:solidFill>
                  <a:srgbClr val="0070C0"/>
                </a:solidFill>
                <a:latin typeface="Times"/>
                <a:cs typeface="Times"/>
              </a:rPr>
              <a:t> Les outils de développement :</a:t>
            </a:r>
          </a:p>
          <a:p>
            <a:pPr marL="0" indent="0">
              <a:buNone/>
            </a:pPr>
            <a:endParaRPr lang="fr-FR" sz="1400" b="1" dirty="0">
              <a:latin typeface="Times"/>
              <a:cs typeface="Times"/>
            </a:endParaRPr>
          </a:p>
          <a:p>
            <a:pPr algn="ctr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rgbClr val="0070C0"/>
                </a:solidFill>
                <a:latin typeface="Times"/>
                <a:cs typeface="Times"/>
              </a:rPr>
              <a:t>HTML : </a:t>
            </a:r>
            <a:r>
              <a:rPr lang="fr-FR" sz="1400" dirty="0">
                <a:latin typeface="Times"/>
                <a:cs typeface="Times"/>
              </a:rPr>
              <a:t>L’HypertextMarkupLanguage, généralement abrégé HTML, est le format de données conçu pour représenter les pages web.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     C’est un langage de balisage permettant d’écrire de l’hypertexte, d’où son nom. HTML permet également de structurer sémantiquement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et de mettre en forme le contenu des pages, d’inclure des ressources multimédias dont des images, des formulaires de saisie, et des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programmes informatiques .</a:t>
            </a:r>
            <a:endParaRPr lang="fr-FR"/>
          </a:p>
          <a:p>
            <a:pPr algn="ctr">
              <a:buFont typeface="Wingdings" panose="05000000000000000000" pitchFamily="2" charset="2"/>
              <a:buChar char="ü"/>
            </a:pPr>
            <a:endParaRPr lang="fr-FR" sz="1400" dirty="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rgbClr val="0070C0"/>
                </a:solidFill>
                <a:latin typeface="Times"/>
                <a:cs typeface="Times"/>
              </a:rPr>
              <a:t> CSS </a:t>
            </a:r>
            <a:r>
              <a:rPr lang="fr-FR" sz="1400" dirty="0">
                <a:latin typeface="Times"/>
                <a:cs typeface="Times"/>
              </a:rPr>
              <a:t>: l'anglais: Cascading Style Sheets, forment un Les feuilles de style en cascade, généralement appelées CSS de langage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        informatique qui décrit la présentation des documents HTML et XML Les standards définissant CSS sont 14 publiés par le World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          Wide Web Consortium (W3C). Introduit au milieu des années 1990, CSS Devient couramment utilisé dans la conception des sites</a:t>
            </a:r>
            <a:endParaRPr lang="fr-FR" dirty="0">
              <a:latin typeface="Gill Sans MT" panose="020B0502020104020203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web et bien pris en charge par les navigateurs web dans les années 2000.</a:t>
            </a:r>
            <a:endParaRPr lang="fr-FR"/>
          </a:p>
          <a:p>
            <a:pPr algn="ctr">
              <a:buFont typeface="Wingdings" panose="05000000000000000000" pitchFamily="2" charset="2"/>
              <a:buChar char="ü"/>
            </a:pPr>
            <a:endParaRPr lang="fr-FR" sz="1400" dirty="0">
              <a:latin typeface="Times"/>
              <a:cs typeface="Times"/>
            </a:endParaRPr>
          </a:p>
          <a:p>
            <a:pPr algn="ctr">
              <a:buFont typeface="Wingdings" panose="05000000000000000000" pitchFamily="2" charset="2"/>
              <a:buChar char="ü"/>
            </a:pPr>
            <a:r>
              <a:rPr lang="fr-FR" sz="1400">
                <a:solidFill>
                  <a:srgbClr val="0070C0"/>
                </a:solidFill>
                <a:latin typeface="Times"/>
                <a:ea typeface="+mn-lt"/>
                <a:cs typeface="+mn-lt"/>
              </a:rPr>
              <a:t>JAVASCRIPT : </a:t>
            </a:r>
            <a:r>
              <a:rPr lang="fr-FR" sz="1400" dirty="0">
                <a:latin typeface="Times"/>
                <a:ea typeface="+mn-lt"/>
                <a:cs typeface="+mn-lt"/>
              </a:rPr>
              <a:t> JavaScript est un langage de script orienté objet principalement utilisé dans les pages HTML. À l’opposé des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ea typeface="+mn-lt"/>
                <a:cs typeface="+mn-lt"/>
              </a:rPr>
              <a:t>         langages serveur (qui s’exécutent sur le site), JavaScript est exécuté sur l’ordinateur de l’internaute par le navigateur lui-- même.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ea typeface="+mn-lt"/>
                <a:cs typeface="+mn-lt"/>
              </a:rPr>
              <a:t>        Ainsi, ce langage permet une interaction avec l’utilisateur en fonction de ses actions (lors du passage de la souris au-dessus d’un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ea typeface="+mn-lt"/>
                <a:cs typeface="+mn-lt"/>
              </a:rPr>
              <a:t> élément, du redimensionnement de la page…)</a:t>
            </a:r>
            <a:endParaRPr lang="fr-FR" sz="14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>
              <a:buNone/>
            </a:pPr>
            <a:endParaRPr lang="fr-MA" b="1" dirty="0">
              <a:solidFill>
                <a:srgbClr val="0070C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D8B296-B84A-4C6D-AC70-0DA532DB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855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9A213C-920F-4457-9580-48249D7A9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323850"/>
            <a:ext cx="10178322" cy="6534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fr-FR" sz="1600" dirty="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20B0604020202020204" pitchFamily="34" charset="0"/>
              <a:buChar char="ü"/>
            </a:pPr>
            <a:r>
              <a:rPr lang="fr-FR" sz="1600" dirty="0">
                <a:solidFill>
                  <a:srgbClr val="0070C0"/>
                </a:solidFill>
                <a:latin typeface="Times"/>
                <a:cs typeface="Times"/>
              </a:rPr>
              <a:t>NODEJS :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 est une plateforme construite sur la base de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l'exécuteur JavaScript de Google Chrome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afin de pouvoir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développer des applications évolutives et modulables en réseau. Ce développement pourra se faire facilement,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 rapidement et de façon efficace , utilise la programmation évènementielle pour favoriser les échanges entre des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 clients et un serveur. De plus, les entrées-sorties se font de façon non-bloquante ce qui fait de </a:t>
            </a:r>
            <a:r>
              <a:rPr lang="fr-FR" sz="1600" dirty="0" err="1">
                <a:solidFill>
                  <a:srgbClr val="595959"/>
                </a:solidFill>
                <a:latin typeface="Times"/>
                <a:cs typeface="Times"/>
              </a:rPr>
              <a:t>NodeJS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 un outil léger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 et efficace. Cela avantage les applications faisant de l'échange de données intensif en temps réel.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20B0604020202020204" pitchFamily="34" charset="0"/>
              <a:buChar char="ü"/>
            </a:pPr>
            <a:endParaRPr lang="fr-FR" sz="1600" dirty="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20B0604020202020204" pitchFamily="34" charset="0"/>
              <a:buChar char="ü"/>
            </a:pPr>
            <a:r>
              <a:rPr lang="fr-FR" sz="1600" dirty="0">
                <a:solidFill>
                  <a:srgbClr val="0070C0"/>
                </a:solidFill>
                <a:latin typeface="Times"/>
                <a:cs typeface="Times"/>
              </a:rPr>
              <a:t>    MongoDB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 est un système de gestion de bases de données open source développé par MongoDB </a:t>
            </a:r>
            <a:r>
              <a:rPr lang="fr-FR" sz="1600" dirty="0" err="1">
                <a:solidFill>
                  <a:srgbClr val="595959"/>
                </a:solidFill>
                <a:latin typeface="Times"/>
                <a:cs typeface="Times"/>
              </a:rPr>
              <a:t>Inc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 depuis 2007. Il fait partie de la mouvance NoSQL.,. L'objectif est donc de pouvoir gérer de très grandes quantités de données. Comment ? MongoDB est répartissable sur un nombre quelconque d'ordinateurs, on parle de </a:t>
            </a:r>
            <a:r>
              <a:rPr lang="fr-FR" sz="1600" dirty="0" err="1">
                <a:solidFill>
                  <a:srgbClr val="595959"/>
                </a:solidFill>
                <a:latin typeface="Times"/>
                <a:cs typeface="Times"/>
              </a:rPr>
              <a:t>scaling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.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endParaRPr lang="fr-FR" sz="1600" dirty="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20B0604020202020204" pitchFamily="34" charset="0"/>
              <a:buChar char="ü"/>
            </a:pPr>
            <a:r>
              <a:rPr lang="fr-FR" sz="1600" dirty="0">
                <a:solidFill>
                  <a:srgbClr val="0070C0"/>
                </a:solidFill>
                <a:latin typeface="Times"/>
                <a:cs typeface="Times"/>
              </a:rPr>
              <a:t>REACT :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(aussi appelé </a:t>
            </a:r>
            <a:r>
              <a:rPr lang="fr-FR" sz="1600" b="1" dirty="0">
                <a:solidFill>
                  <a:srgbClr val="595959"/>
                </a:solidFill>
                <a:latin typeface="Times"/>
                <a:cs typeface="Times"/>
              </a:rPr>
              <a:t>React.js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ou </a:t>
            </a:r>
            <a:r>
              <a:rPr lang="fr-FR" sz="1600" b="1" dirty="0" err="1">
                <a:solidFill>
                  <a:srgbClr val="595959"/>
                </a:solidFill>
                <a:latin typeface="Times"/>
                <a:cs typeface="Times"/>
              </a:rPr>
              <a:t>ReactJS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) est une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bibliothèque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JavaScript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libre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développée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par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depuis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2013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. Le but principal de cette bibliothèque est de faciliter la création d'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     web monopage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, via la création de composants dépendant d'un état et générant une page (ou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      portion) 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fr-FR" sz="1600" dirty="0">
                <a:solidFill>
                  <a:srgbClr val="595959"/>
                </a:solidFill>
                <a:latin typeface="Times"/>
                <a:cs typeface="Times"/>
              </a:rPr>
              <a:t> à chaque changement d'état.</a:t>
            </a:r>
            <a:endParaRPr lang="fr-FR" sz="1600">
              <a:solidFill>
                <a:srgbClr val="595959"/>
              </a:solidFill>
              <a:latin typeface="Times"/>
              <a:cs typeface="Times"/>
            </a:endParaRPr>
          </a:p>
          <a:p>
            <a:pPr algn="ctr">
              <a:buFont typeface="Wingdings" panose="05000000000000000000" pitchFamily="2" charset="2"/>
              <a:buChar char="ü"/>
            </a:pPr>
            <a:endParaRPr lang="fr-FR" sz="1600" dirty="0"/>
          </a:p>
          <a:p>
            <a:endParaRPr lang="fr-MA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10596F-873E-488B-A9CA-91EC6DD0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13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990DAA-CCE3-436D-9E1F-D62299D0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78" y="2820785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fr-MA" sz="3600" dirty="0"/>
              <a:t>3:Présentation de l’application :</a:t>
            </a:r>
            <a:endParaRPr lang="fr-FR" sz="360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6B366B-1FF7-4A96-9665-FEC4F9CD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45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3158F7-BBC1-4709-AC3E-0EDAD775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742951"/>
            <a:ext cx="10178322" cy="342900"/>
          </a:xfrm>
        </p:spPr>
        <p:txBody>
          <a:bodyPr>
            <a:noAutofit/>
          </a:bodyPr>
          <a:lstStyle/>
          <a:p>
            <a:pPr algn="ctr"/>
            <a:r>
              <a:rPr lang="fr-MA" sz="2000" dirty="0"/>
              <a:t>Login et registration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A8F45-7E26-4257-A983-CE032E2A4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2151"/>
            <a:ext cx="10178322" cy="3032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fr-FR" sz="1600" dirty="0">
                <a:latin typeface="Times"/>
                <a:cs typeface="Times"/>
              </a:rPr>
              <a:t>Les pages de login et registration seront construites en utilisant html5, css3 et </a:t>
            </a:r>
            <a:r>
              <a:rPr lang="fr-FR" sz="1600" dirty="0" err="1">
                <a:latin typeface="Times"/>
                <a:cs typeface="Times"/>
              </a:rPr>
              <a:t>ReactJs</a:t>
            </a:r>
            <a:r>
              <a:rPr lang="fr-FR" sz="1600" dirty="0">
                <a:latin typeface="Times"/>
                <a:cs typeface="Times"/>
              </a:rPr>
              <a:t> et pour le coté serveur, nous</a:t>
            </a:r>
            <a:endParaRPr lang="fr-FR" dirty="0"/>
          </a:p>
          <a:p>
            <a:pPr marL="0" indent="0" algn="ctr">
              <a:buNone/>
            </a:pPr>
            <a:r>
              <a:rPr lang="fr-FR" sz="1600" dirty="0">
                <a:latin typeface="Times"/>
                <a:cs typeface="Times"/>
              </a:rPr>
              <a:t> utiliserons </a:t>
            </a:r>
            <a:r>
              <a:rPr lang="fr-FR" sz="1600" dirty="0" err="1">
                <a:latin typeface="Times"/>
                <a:cs typeface="Times"/>
              </a:rPr>
              <a:t>Nodejs</a:t>
            </a:r>
            <a:r>
              <a:rPr lang="fr-FR" sz="1600" dirty="0">
                <a:latin typeface="Times"/>
                <a:cs typeface="Times"/>
              </a:rPr>
              <a:t>.</a:t>
            </a:r>
            <a:endParaRPr lang="fr-FR"/>
          </a:p>
          <a:p>
            <a:pPr algn="ctr"/>
            <a:endParaRPr lang="fr-FR" sz="2400" dirty="0">
              <a:latin typeface="Times"/>
              <a:cs typeface="Times"/>
            </a:endParaRPr>
          </a:p>
          <a:p>
            <a:pPr algn="ctr"/>
            <a:r>
              <a:rPr lang="fr-FR" sz="1600" dirty="0">
                <a:latin typeface="Times"/>
                <a:cs typeface="Times"/>
              </a:rPr>
              <a:t>Il y aura quatre types d'utilisateurs: les administrateurs (Super admin et admin) et les utilisateurs (Buyer and Seller), </a:t>
            </a:r>
            <a:r>
              <a:rPr lang="fr-FR" sz="1600" dirty="0">
                <a:latin typeface="Times"/>
                <a:ea typeface="+mn-lt"/>
                <a:cs typeface="+mn-lt"/>
              </a:rPr>
              <a:t>et</a:t>
            </a:r>
          </a:p>
          <a:p>
            <a:pPr marL="0" indent="0" algn="ctr">
              <a:buNone/>
            </a:pPr>
            <a:r>
              <a:rPr lang="fr-FR" sz="1600" dirty="0">
                <a:latin typeface="Times"/>
                <a:ea typeface="+mn-lt"/>
                <a:cs typeface="+mn-lt"/>
              </a:rPr>
              <a:t> sur le côté serveur</a:t>
            </a:r>
            <a:r>
              <a:rPr lang="fr-FR" sz="1600" dirty="0">
                <a:latin typeface="Times"/>
                <a:cs typeface="Times"/>
              </a:rPr>
              <a:t> déterminera quel type d'utilisateur et donc où les rediriger</a:t>
            </a:r>
            <a:r>
              <a:rPr lang="fr-FR" sz="1600" dirty="0"/>
              <a:t>.</a:t>
            </a:r>
            <a:endParaRPr lang="fr-FR"/>
          </a:p>
          <a:p>
            <a:pPr algn="ctr"/>
            <a:endParaRPr lang="fr-FR" sz="2400" dirty="0"/>
          </a:p>
          <a:p>
            <a:pPr algn="ctr"/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7ADCB9-B49A-4177-8116-49EB6755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224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EA494-ED43-4A73-8713-9541CE4F4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590549"/>
            <a:ext cx="3092115" cy="685801"/>
          </a:xfrm>
        </p:spPr>
        <p:txBody>
          <a:bodyPr/>
          <a:lstStyle/>
          <a:p>
            <a:pPr algn="ctr"/>
            <a:r>
              <a:rPr lang="fr-FR" sz="1600" dirty="0">
                <a:latin typeface="Times"/>
                <a:cs typeface="Times"/>
              </a:rPr>
              <a:t>Login </a:t>
            </a:r>
            <a:r>
              <a:rPr lang="fr-FR" sz="1600" dirty="0">
                <a:latin typeface="Times"/>
                <a:ea typeface="+mn-lt"/>
                <a:cs typeface="+mn-lt"/>
              </a:rPr>
              <a:t>d</a:t>
            </a:r>
            <a:r>
              <a:rPr lang="fr-FR" sz="1600" b="0" dirty="0">
                <a:latin typeface="Times"/>
                <a:ea typeface="+mn-lt"/>
                <a:cs typeface="+mn-lt"/>
              </a:rPr>
              <a:t>es administrateurs</a:t>
            </a:r>
            <a:endParaRPr lang="fr-MA" sz="1600" dirty="0">
              <a:latin typeface="Times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B612DD-394A-433C-88BD-580A0D254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023" y="283985"/>
            <a:ext cx="6157913" cy="2914702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5D46D7-2274-4CBD-B323-3F680998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4" y="1823147"/>
            <a:ext cx="3092115" cy="3548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400" dirty="0">
                <a:latin typeface="Times"/>
                <a:ea typeface="+mn-lt"/>
                <a:cs typeface="+mn-lt"/>
              </a:rPr>
              <a:t>A ce propos nous avons créé un seule</a:t>
            </a:r>
            <a:endParaRPr lang="fr-FR" dirty="0"/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super admin par Postman  et ce dernier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a créé un admin nous faisons la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validation par le langage </a:t>
            </a:r>
            <a:r>
              <a:rPr lang="fr-FR" sz="1400" dirty="0" err="1">
                <a:latin typeface="Times"/>
                <a:ea typeface="+mn-lt"/>
                <a:cs typeface="+mn-lt"/>
              </a:rPr>
              <a:t>ReactJs</a:t>
            </a:r>
            <a:r>
              <a:rPr lang="fr-FR" sz="1400" dirty="0">
                <a:latin typeface="Times"/>
                <a:ea typeface="+mn-lt"/>
                <a:cs typeface="+mn-lt"/>
              </a:rPr>
              <a:t>, et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dans ce cas nous utilisons deux entrées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user-email et mot de passe pour la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connexion</a:t>
            </a: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057071-EC59-4DDD-9C92-73285D43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23" y="3536124"/>
            <a:ext cx="6157913" cy="288742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246353-B06C-4056-A366-E1AE7985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2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006C-18C5-483E-B6DD-16042D0C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33" y="1162940"/>
            <a:ext cx="4515598" cy="4532120"/>
          </a:xfrm>
        </p:spPr>
        <p:txBody>
          <a:bodyPr anchor="ctr">
            <a:normAutofit/>
          </a:bodyPr>
          <a:lstStyle/>
          <a:p>
            <a:pPr algn="ctr"/>
            <a:r>
              <a:rPr lang="fr-MA" sz="1800" dirty="0">
                <a:solidFill>
                  <a:schemeClr val="bg1"/>
                </a:solidFill>
              </a:rPr>
              <a:t>Constructeurs de projets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DA60-4F24-4515-838D-20206B9A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271" y="1128451"/>
            <a:ext cx="4680729" cy="4566609"/>
          </a:xfrm>
        </p:spPr>
        <p:txBody>
          <a:bodyPr anchor="ctr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fr-MA" sz="2400" b="1" dirty="0"/>
              <a:t>Saloua Elabyad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D383D9-DBF2-46C9-8C6A-E5D62D76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62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095F0D-994A-4325-A0A4-BF2A9641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989" y="182097"/>
            <a:ext cx="3092115" cy="1736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fr-FR" sz="1800" b="0" dirty="0">
                <a:latin typeface="Times"/>
                <a:cs typeface="Times"/>
              </a:rPr>
              <a:t>La partie 1 :</a:t>
            </a:r>
            <a:br>
              <a:rPr lang="fr-FR" sz="1800" b="0" dirty="0">
                <a:latin typeface="Times"/>
              </a:rPr>
            </a:br>
            <a:br>
              <a:rPr lang="fr-FR" sz="1800" b="0" dirty="0">
                <a:latin typeface="Times"/>
              </a:rPr>
            </a:br>
            <a:r>
              <a:rPr lang="fr-FR" sz="1800" dirty="0">
                <a:latin typeface="Times"/>
                <a:cs typeface="Times"/>
              </a:rPr>
              <a:t> </a:t>
            </a:r>
            <a:r>
              <a:rPr lang="fr-FR" sz="1800" b="0" dirty="0">
                <a:latin typeface="Times"/>
                <a:ea typeface="+mn-lt"/>
                <a:cs typeface="+mn-lt"/>
              </a:rPr>
              <a:t>identification</a:t>
            </a:r>
            <a:r>
              <a:rPr lang="fr-FR" sz="1800" b="0" dirty="0">
                <a:latin typeface="Times"/>
                <a:cs typeface="Times"/>
              </a:rPr>
              <a:t> de (seller and Buyer )</a:t>
            </a:r>
            <a:r>
              <a:rPr lang="fr-FR" sz="1600" dirty="0"/>
              <a:t> </a:t>
            </a:r>
            <a:endParaRPr lang="fr-MA" sz="1600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7D6C508-7304-4525-A968-331B64AAD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002" y="725674"/>
            <a:ext cx="5506363" cy="2281248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293CC8-85ED-4753-817B-2142971B2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41181" y="2317094"/>
            <a:ext cx="3092115" cy="411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400" dirty="0">
                <a:latin typeface="Times"/>
                <a:ea typeface="+mn-lt"/>
                <a:cs typeface="+mn-lt"/>
              </a:rPr>
              <a:t>En parlant de cela, nous avons</a:t>
            </a:r>
            <a:endParaRPr lang="fr-FR" dirty="0"/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également effectué la validation par le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langage </a:t>
            </a:r>
            <a:r>
              <a:rPr lang="fr-FR" sz="1400" dirty="0" err="1">
                <a:latin typeface="Times"/>
                <a:ea typeface="+mn-lt"/>
                <a:cs typeface="+mn-lt"/>
              </a:rPr>
              <a:t>ReactJs</a:t>
            </a:r>
            <a:r>
              <a:rPr lang="fr-FR" sz="1400" dirty="0">
                <a:latin typeface="Times"/>
                <a:ea typeface="+mn-lt"/>
                <a:cs typeface="+mn-lt"/>
              </a:rPr>
              <a:t>, et dans ce cas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également, nous utilisons deux entrées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d'e-mail et de mot de passe pour la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connexion pour les deux utilisateurs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vendeur et acheteur. Après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l'enregistrement, nous voyons qu'avec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les détails dans la partie suivante</a:t>
            </a: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C960D95-865C-4ACD-9A45-EFE76BBF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010" y="3632229"/>
            <a:ext cx="5508347" cy="22708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25C3A6-B9F2-4244-96D5-F43686EA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869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095F0D-994A-4325-A0A4-BF2A9641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233463"/>
            <a:ext cx="3092115" cy="11934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fr-FR" sz="1600" b="0" dirty="0">
                <a:latin typeface="Times"/>
                <a:ea typeface="+mn-lt"/>
                <a:cs typeface="+mn-lt"/>
              </a:rPr>
              <a:t>LA PARTIE 2 :</a:t>
            </a:r>
            <a:br>
              <a:rPr lang="fr-FR" sz="1600" b="0" dirty="0">
                <a:latin typeface="Times"/>
                <a:ea typeface="+mn-lt"/>
                <a:cs typeface="+mn-lt"/>
              </a:rPr>
            </a:br>
            <a:br>
              <a:rPr lang="fr-FR" sz="1600" b="0" dirty="0">
                <a:latin typeface="Times"/>
                <a:ea typeface="+mn-lt"/>
                <a:cs typeface="+mn-lt"/>
              </a:rPr>
            </a:br>
            <a:r>
              <a:rPr lang="fr-FR" sz="1600" b="0" dirty="0">
                <a:latin typeface="Times"/>
                <a:ea typeface="+mn-lt"/>
                <a:cs typeface="+mn-lt"/>
              </a:rPr>
              <a:t> Inscription DE (SELLER AND BUYER )</a:t>
            </a:r>
            <a:endParaRPr lang="fr-FR" sz="1600" dirty="0">
              <a:latin typeface="Times"/>
              <a:ea typeface="+mn-lt"/>
              <a:cs typeface="+mn-lt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7D6C508-7304-4525-A968-331B64AAD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674" y="725674"/>
            <a:ext cx="5093018" cy="2281248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293CC8-85ED-4753-817B-2142971B2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18810"/>
            <a:ext cx="3092115" cy="4938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400" dirty="0">
                <a:latin typeface="Times"/>
                <a:ea typeface="+mn-lt"/>
                <a:cs typeface="+mn-lt"/>
              </a:rPr>
              <a:t>d'ailleurs nous avons également effectué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une validation par le langage </a:t>
            </a:r>
            <a:r>
              <a:rPr lang="fr-FR" sz="1400" dirty="0" err="1">
                <a:latin typeface="Times"/>
                <a:ea typeface="+mn-lt"/>
                <a:cs typeface="+mn-lt"/>
              </a:rPr>
              <a:t>ReactJs</a:t>
            </a:r>
            <a:r>
              <a:rPr lang="fr-FR" sz="1400" dirty="0">
                <a:latin typeface="Times"/>
                <a:ea typeface="+mn-lt"/>
                <a:cs typeface="+mn-lt"/>
              </a:rPr>
              <a:t>, et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dans ce cas nous utilisons cinq entrées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nom complet, adresse de téléphone,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adresse e-mail, numéro d'identification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fiscale pour le vendeur et mot de passe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pour l'acheteur, et pour finaliser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l'inscription, les utilisateurs ont  reçu un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email de validation du compte ,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l'acheteur (lien de validation) et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 vendeur (propre mot de passe)</a:t>
            </a:r>
          </a:p>
          <a:p>
            <a:endParaRPr lang="fr-FR" sz="1400" dirty="0">
              <a:latin typeface="Times"/>
              <a:cs typeface="Time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C960D95-865C-4ACD-9A45-EFE76BBF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87" y="3632229"/>
            <a:ext cx="5073592" cy="22708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BEC3638-C2E6-4702-B590-26758971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374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228FD-7E1A-470E-A4F2-B24E6D04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95657"/>
            <a:ext cx="10178322" cy="370090"/>
          </a:xfrm>
        </p:spPr>
        <p:txBody>
          <a:bodyPr/>
          <a:lstStyle/>
          <a:p>
            <a:pPr algn="ctr"/>
            <a:r>
              <a:rPr lang="fr-FR" sz="1800" dirty="0"/>
              <a:t>Profile</a:t>
            </a:r>
            <a:endParaRPr lang="fr-MA" sz="1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0AE20F-E634-4311-AF6F-919CA97AF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869164"/>
            <a:ext cx="10178322" cy="55842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fr-FR" sz="1400" dirty="0">
                <a:latin typeface="Times"/>
                <a:cs typeface="Times"/>
              </a:rPr>
              <a:t>Une fois connecté, les utilisateurs(acheteur) sera automatiquement redirigé vers la page d'accueil pour acheter un produit , 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et (vendeur) </a:t>
            </a:r>
            <a:r>
              <a:rPr lang="fr-FR" sz="1400" dirty="0">
                <a:latin typeface="Times"/>
                <a:ea typeface="+mn-lt"/>
                <a:cs typeface="+mn-lt"/>
              </a:rPr>
              <a:t>sera automatiquement redirigé vers Dashboard</a:t>
            </a:r>
            <a:r>
              <a:rPr lang="fr-FR" sz="1400" dirty="0">
                <a:latin typeface="Times"/>
                <a:cs typeface="Times"/>
              </a:rPr>
              <a:t> où il trouvera : 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     </a:t>
            </a:r>
            <a:r>
              <a:rPr lang="fr-FR" sz="1400" dirty="0">
                <a:solidFill>
                  <a:srgbClr val="595959"/>
                </a:solidFill>
                <a:latin typeface="Times"/>
                <a:cs typeface="Times"/>
              </a:rPr>
              <a:t>  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1: Statistique : chiffre d'affaire , Produit , </a:t>
            </a:r>
            <a:r>
              <a:rPr lang="fr-FR" sz="1400" dirty="0" err="1">
                <a:solidFill>
                  <a:srgbClr val="00B0F0"/>
                </a:solidFill>
                <a:latin typeface="Times"/>
                <a:cs typeface="Times"/>
              </a:rPr>
              <a:t>Account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 type(starter, expert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 2: </a:t>
            </a:r>
            <a:r>
              <a:rPr lang="fr-FR" sz="1400" dirty="0" err="1">
                <a:solidFill>
                  <a:srgbClr val="00B0F0"/>
                </a:solidFill>
                <a:latin typeface="Times"/>
                <a:cs typeface="Times"/>
              </a:rPr>
              <a:t>Personal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 information:  </a:t>
            </a:r>
            <a:r>
              <a:rPr lang="fr-FR" sz="1400" dirty="0" err="1">
                <a:solidFill>
                  <a:srgbClr val="00B0F0"/>
                </a:solidFill>
                <a:latin typeface="Times"/>
                <a:cs typeface="Times"/>
              </a:rPr>
              <a:t>Account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 type , </a:t>
            </a:r>
            <a:r>
              <a:rPr lang="fr-FR" sz="1400" dirty="0" err="1">
                <a:solidFill>
                  <a:srgbClr val="00B0F0"/>
                </a:solidFill>
                <a:latin typeface="Times"/>
                <a:cs typeface="Times"/>
              </a:rPr>
              <a:t>adress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-email, phone 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                3: Product: Tableau pour ajouter un nouveau produit</a:t>
            </a:r>
            <a:r>
              <a:rPr lang="fr-FR" sz="1400" dirty="0">
                <a:latin typeface="Times"/>
                <a:cs typeface="Times"/>
              </a:rPr>
              <a:t>                          </a:t>
            </a:r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r>
              <a:rPr lang="fr-FR" sz="1400" dirty="0">
                <a:latin typeface="Times"/>
                <a:cs typeface="Times"/>
              </a:rPr>
              <a:t>Et pour les administrateurs (super admin) </a:t>
            </a:r>
            <a:r>
              <a:rPr lang="fr-FR" sz="1400" dirty="0">
                <a:latin typeface="Times"/>
                <a:ea typeface="+mn-lt"/>
                <a:cs typeface="+mn-lt"/>
              </a:rPr>
              <a:t>sera automatiquement redirigé vers Dashboard où il trouvera : </a:t>
            </a:r>
            <a:endParaRPr lang="fr-FR" sz="1400" dirty="0">
              <a:solidFill>
                <a:srgbClr val="595959"/>
              </a:solidFill>
              <a:latin typeface="Times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ea typeface="+mn-lt"/>
                <a:cs typeface="+mn-lt"/>
              </a:rPr>
              <a:t>   1: </a:t>
            </a:r>
            <a:r>
              <a:rPr lang="fr-FR" sz="1400" dirty="0" err="1">
                <a:solidFill>
                  <a:srgbClr val="00B0F0"/>
                </a:solidFill>
                <a:latin typeface="Times"/>
                <a:ea typeface="+mn-lt"/>
                <a:cs typeface="+mn-lt"/>
              </a:rPr>
              <a:t>Categorie</a:t>
            </a:r>
            <a:r>
              <a:rPr lang="fr-FR" sz="1400" dirty="0">
                <a:solidFill>
                  <a:srgbClr val="00B0F0"/>
                </a:solidFill>
                <a:latin typeface="Times"/>
                <a:ea typeface="+mn-lt"/>
                <a:cs typeface="+mn-lt"/>
              </a:rPr>
              <a:t> des produit</a:t>
            </a:r>
            <a:endParaRPr lang="fr-FR" sz="1400" dirty="0">
              <a:solidFill>
                <a:srgbClr val="595959"/>
              </a:solidFill>
              <a:latin typeface="Times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ea typeface="+mn-lt"/>
                <a:cs typeface="+mn-lt"/>
              </a:rPr>
              <a:t>                  2: Seller : Validation or Suppression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ea typeface="+mn-lt"/>
                <a:cs typeface="+mn-lt"/>
              </a:rPr>
              <a:t>3: Bayer : Suppression</a:t>
            </a:r>
            <a:endParaRPr lang="fr-FR" sz="1400" dirty="0">
              <a:solidFill>
                <a:srgbClr val="00B0F0"/>
              </a:solidFill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         4: </a:t>
            </a:r>
            <a:r>
              <a:rPr lang="fr-FR" sz="1400" dirty="0" err="1">
                <a:solidFill>
                  <a:srgbClr val="00B0F0"/>
                </a:solidFill>
                <a:latin typeface="Times"/>
                <a:cs typeface="Times"/>
              </a:rPr>
              <a:t>Ads</a:t>
            </a: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 : Ajouter Un annonce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5:Order: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      6:Delivery Man : ajouter</a:t>
            </a:r>
          </a:p>
          <a:p>
            <a:pPr marL="0" indent="0" algn="ctr">
              <a:buNone/>
            </a:pPr>
            <a:r>
              <a:rPr lang="fr-FR" sz="1400" dirty="0">
                <a:solidFill>
                  <a:srgbClr val="00B0F0"/>
                </a:solidFill>
                <a:latin typeface="Times"/>
                <a:cs typeface="Times"/>
              </a:rPr>
              <a:t>                    7:Admins : Ajouter ou Supprimer</a:t>
            </a:r>
          </a:p>
          <a:p>
            <a:pPr marL="171450" indent="-171450"/>
            <a:r>
              <a:rPr lang="fr-FR" sz="1400" dirty="0">
                <a:latin typeface="Times"/>
                <a:ea typeface="+mn-lt"/>
                <a:cs typeface="+mn-lt"/>
              </a:rPr>
              <a:t>Et l'admin a la même fonction que les super admin, juste une différence, il n'a pas accès à l'ajout d'autre admin</a:t>
            </a:r>
            <a:r>
              <a:rPr lang="fr-FR" sz="1400" dirty="0">
                <a:latin typeface="Times"/>
                <a:cs typeface="Times"/>
              </a:rPr>
              <a:t> </a:t>
            </a:r>
          </a:p>
          <a:p>
            <a:pPr marL="0" indent="0" algn="ctr">
              <a:buNone/>
            </a:pPr>
            <a:endParaRPr lang="fr-FR" sz="1100" dirty="0">
              <a:solidFill>
                <a:srgbClr val="00B0F0"/>
              </a:solidFill>
            </a:endParaRPr>
          </a:p>
          <a:p>
            <a:pPr marL="0" indent="0" algn="ctr">
              <a:buNone/>
            </a:pPr>
            <a:endParaRPr lang="fr-FR" sz="1100" dirty="0">
              <a:solidFill>
                <a:srgbClr val="00B0F0"/>
              </a:solidFill>
            </a:endParaRPr>
          </a:p>
          <a:p>
            <a:pPr marL="0" indent="0" algn="ctr">
              <a:buNone/>
            </a:pPr>
            <a:endParaRPr lang="fr-FR" dirty="0">
              <a:solidFill>
                <a:srgbClr val="00B0F0"/>
              </a:solidFill>
            </a:endParaRPr>
          </a:p>
          <a:p>
            <a:pPr algn="ctr"/>
            <a:endParaRPr lang="fr-FR" sz="1100" dirty="0"/>
          </a:p>
          <a:p>
            <a:pPr marL="0" indent="0" algn="ctr">
              <a:buNone/>
            </a:pPr>
            <a:endParaRPr lang="fr-FR" sz="1100" dirty="0"/>
          </a:p>
          <a:p>
            <a:pPr algn="ctr"/>
            <a:endParaRPr lang="fr-FR" sz="1100" dirty="0"/>
          </a:p>
          <a:p>
            <a:pPr algn="ctr"/>
            <a:endParaRPr lang="fr-FR" sz="1100" dirty="0"/>
          </a:p>
          <a:p>
            <a:pPr marL="0" indent="0" algn="ctr">
              <a:buNone/>
            </a:pPr>
            <a:endParaRPr lang="fr-MA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E9EDF2-594E-4663-A85A-D543B904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016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A9471-A311-4747-A340-78369CCA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200"/>
            <a:ext cx="3092115" cy="933450"/>
          </a:xfrm>
        </p:spPr>
        <p:txBody>
          <a:bodyPr>
            <a:normAutofit/>
          </a:bodyPr>
          <a:lstStyle/>
          <a:p>
            <a:pPr algn="ctr"/>
            <a:r>
              <a:rPr lang="fr-FR" sz="1600" dirty="0">
                <a:latin typeface="Times"/>
                <a:ea typeface="+mn-lt"/>
                <a:cs typeface="+mn-lt"/>
              </a:rPr>
              <a:t>PROFILE DES UTILISATEURS</a:t>
            </a:r>
            <a:endParaRPr lang="fr-FR" sz="1600" dirty="0">
              <a:latin typeface="Time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07AE6-CD7C-4B32-A566-8673193A6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21284"/>
            <a:ext cx="3092115" cy="2764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400" dirty="0">
                <a:latin typeface="Times"/>
                <a:cs typeface="Times"/>
              </a:rPr>
              <a:t>1: </a:t>
            </a:r>
            <a:r>
              <a:rPr lang="fr-FR" sz="1400" dirty="0">
                <a:latin typeface="Times"/>
                <a:ea typeface="+mn-lt"/>
                <a:cs typeface="+mn-lt"/>
              </a:rPr>
              <a:t>acheteur ( Buyer )</a:t>
            </a:r>
            <a:endParaRPr lang="fr-FR" sz="1400" dirty="0">
              <a:latin typeface="Times"/>
            </a:endParaRPr>
          </a:p>
          <a:p>
            <a:endParaRPr lang="fr-FR" dirty="0"/>
          </a:p>
        </p:txBody>
      </p:sp>
      <p:pic>
        <p:nvPicPr>
          <p:cNvPr id="24" name="Espace réservé du contenu 23">
            <a:extLst>
              <a:ext uri="{FF2B5EF4-FFF2-40B4-BE49-F238E27FC236}">
                <a16:creationId xmlns:a16="http://schemas.microsoft.com/office/drawing/2014/main" id="{F05A368A-7B37-4773-BA63-DA78E5097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740" y="1049183"/>
            <a:ext cx="6421603" cy="4115973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A9D628-2A18-46BA-9221-D2E71740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24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A9471-A311-4747-A340-78369CCA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84" y="457200"/>
            <a:ext cx="3092115" cy="933450"/>
          </a:xfrm>
        </p:spPr>
        <p:txBody>
          <a:bodyPr>
            <a:normAutofit/>
          </a:bodyPr>
          <a:lstStyle/>
          <a:p>
            <a:pPr algn="ctr"/>
            <a:r>
              <a:rPr lang="fr-FR" sz="1600" dirty="0">
                <a:latin typeface="Times"/>
                <a:ea typeface="+mn-lt"/>
                <a:cs typeface="+mn-lt"/>
              </a:rPr>
              <a:t>PROFILE DES UTILISATEURS</a:t>
            </a:r>
            <a:endParaRPr lang="fr-FR" sz="1600" dirty="0">
              <a:latin typeface="Time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07AE6-CD7C-4B32-A566-8673193A6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21284"/>
            <a:ext cx="3092115" cy="2764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400" dirty="0">
                <a:latin typeface="Times"/>
                <a:cs typeface="Times"/>
              </a:rPr>
              <a:t>1: </a:t>
            </a:r>
            <a:r>
              <a:rPr lang="fr-FR" sz="1400" dirty="0">
                <a:latin typeface="Times"/>
                <a:ea typeface="+mn-lt"/>
                <a:cs typeface="+mn-lt"/>
              </a:rPr>
              <a:t>Vendeur( Seller)</a:t>
            </a:r>
            <a:endParaRPr lang="fr-FR" sz="1400" dirty="0">
              <a:latin typeface="Times"/>
            </a:endParaRPr>
          </a:p>
          <a:p>
            <a:endParaRPr lang="fr-FR" dirty="0"/>
          </a:p>
        </p:txBody>
      </p:sp>
      <p:pic>
        <p:nvPicPr>
          <p:cNvPr id="24" name="Espace réservé du contenu 23">
            <a:extLst>
              <a:ext uri="{FF2B5EF4-FFF2-40B4-BE49-F238E27FC236}">
                <a16:creationId xmlns:a16="http://schemas.microsoft.com/office/drawing/2014/main" id="{F05A368A-7B37-4773-BA63-DA78E5097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612" y="114782"/>
            <a:ext cx="6076488" cy="1600665"/>
          </a:xfrm>
        </p:spPr>
      </p:pic>
      <p:pic>
        <p:nvPicPr>
          <p:cNvPr id="3" name="Espace réservé du contenu 23">
            <a:extLst>
              <a:ext uri="{FF2B5EF4-FFF2-40B4-BE49-F238E27FC236}">
                <a16:creationId xmlns:a16="http://schemas.microsoft.com/office/drawing/2014/main" id="{A064BB36-7C14-40D8-8B73-1D752630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75" y="1791182"/>
            <a:ext cx="6077650" cy="1705050"/>
          </a:xfrm>
          <a:prstGeom prst="rect">
            <a:avLst/>
          </a:prstGeom>
        </p:spPr>
      </p:pic>
      <p:pic>
        <p:nvPicPr>
          <p:cNvPr id="6" name="Espace réservé du contenu 23">
            <a:extLst>
              <a:ext uri="{FF2B5EF4-FFF2-40B4-BE49-F238E27FC236}">
                <a16:creationId xmlns:a16="http://schemas.microsoft.com/office/drawing/2014/main" id="{A336A52C-644A-4100-BE7C-15537A3E8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44" y="5162771"/>
            <a:ext cx="6036759" cy="1631980"/>
          </a:xfrm>
          <a:prstGeom prst="rect">
            <a:avLst/>
          </a:prstGeom>
        </p:spPr>
      </p:pic>
      <p:pic>
        <p:nvPicPr>
          <p:cNvPr id="8" name="Espace réservé du contenu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557B35-2064-4CD8-9C4A-4E7147D6F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04" y="3592843"/>
            <a:ext cx="6035525" cy="147540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E2A246-6A59-4D7E-A057-A8816E01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544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A9471-A311-4747-A340-78369CCA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213" y="457200"/>
            <a:ext cx="4115073" cy="620300"/>
          </a:xfrm>
        </p:spPr>
        <p:txBody>
          <a:bodyPr>
            <a:normAutofit/>
          </a:bodyPr>
          <a:lstStyle/>
          <a:p>
            <a:pPr algn="ctr"/>
            <a:r>
              <a:rPr lang="fr-FR" sz="1600" dirty="0">
                <a:latin typeface="Times"/>
                <a:ea typeface="+mn-lt"/>
                <a:cs typeface="+mn-lt"/>
              </a:rPr>
              <a:t>PROFILE DES </a:t>
            </a:r>
            <a:r>
              <a:rPr lang="fr-FR" sz="1600" b="0" dirty="0">
                <a:latin typeface="Times"/>
                <a:ea typeface="+mn-lt"/>
                <a:cs typeface="+mn-lt"/>
              </a:rPr>
              <a:t>ADMINSTRATEURS</a:t>
            </a:r>
            <a:endParaRPr lang="fr-FR" sz="1600" dirty="0">
              <a:latin typeface="Time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07AE6-CD7C-4B32-A566-8673193A6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21284"/>
            <a:ext cx="3092115" cy="2764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400" dirty="0">
                <a:latin typeface="Times"/>
                <a:ea typeface="+mn-lt"/>
                <a:cs typeface="+mn-lt"/>
              </a:rPr>
              <a:t>1: </a:t>
            </a:r>
            <a:r>
              <a:rPr lang="fr-FR" sz="1400" dirty="0" err="1">
                <a:latin typeface="Times"/>
                <a:ea typeface="+mn-lt"/>
                <a:cs typeface="+mn-lt"/>
              </a:rPr>
              <a:t>SuperAdmin</a:t>
            </a:r>
            <a:r>
              <a:rPr lang="fr-FR" sz="1400" dirty="0">
                <a:latin typeface="Times"/>
                <a:ea typeface="+mn-lt"/>
                <a:cs typeface="+mn-lt"/>
              </a:rPr>
              <a:t> ( partie1)</a:t>
            </a:r>
          </a:p>
          <a:p>
            <a:endParaRPr lang="fr-FR" dirty="0"/>
          </a:p>
        </p:txBody>
      </p:sp>
      <p:pic>
        <p:nvPicPr>
          <p:cNvPr id="24" name="Espace réservé du contenu 23">
            <a:extLst>
              <a:ext uri="{FF2B5EF4-FFF2-40B4-BE49-F238E27FC236}">
                <a16:creationId xmlns:a16="http://schemas.microsoft.com/office/drawing/2014/main" id="{F05A368A-7B37-4773-BA63-DA78E5097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418" y="114782"/>
            <a:ext cx="6072875" cy="2206088"/>
          </a:xfrm>
        </p:spPr>
      </p:pic>
      <p:pic>
        <p:nvPicPr>
          <p:cNvPr id="5" name="Espace réservé du contenu 23">
            <a:extLst>
              <a:ext uri="{FF2B5EF4-FFF2-40B4-BE49-F238E27FC236}">
                <a16:creationId xmlns:a16="http://schemas.microsoft.com/office/drawing/2014/main" id="{AA882278-35B0-4374-8C1A-007C303F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04" y="2396607"/>
            <a:ext cx="6077914" cy="2091267"/>
          </a:xfrm>
          <a:prstGeom prst="rect">
            <a:avLst/>
          </a:prstGeom>
        </p:spPr>
      </p:pic>
      <p:pic>
        <p:nvPicPr>
          <p:cNvPr id="7" name="Espace réservé du contenu 23">
            <a:extLst>
              <a:ext uri="{FF2B5EF4-FFF2-40B4-BE49-F238E27FC236}">
                <a16:creationId xmlns:a16="http://schemas.microsoft.com/office/drawing/2014/main" id="{21B60BE7-D75F-4E36-BFF7-A238C0E08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77" y="4605364"/>
            <a:ext cx="6070619" cy="209126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584919-1774-4F61-B165-14608E34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33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A9471-A311-4747-A340-78369CCA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213" y="457200"/>
            <a:ext cx="4115073" cy="620300"/>
          </a:xfrm>
        </p:spPr>
        <p:txBody>
          <a:bodyPr>
            <a:normAutofit/>
          </a:bodyPr>
          <a:lstStyle/>
          <a:p>
            <a:pPr algn="ctr"/>
            <a:r>
              <a:rPr lang="fr-FR" sz="1600" dirty="0">
                <a:latin typeface="Times"/>
                <a:ea typeface="+mn-lt"/>
                <a:cs typeface="+mn-lt"/>
              </a:rPr>
              <a:t>PROFILE DES </a:t>
            </a:r>
            <a:r>
              <a:rPr lang="fr-FR" sz="1600" b="0" dirty="0">
                <a:latin typeface="Times"/>
                <a:ea typeface="+mn-lt"/>
                <a:cs typeface="+mn-lt"/>
              </a:rPr>
              <a:t>ADMINSTRATEURS</a:t>
            </a:r>
            <a:endParaRPr lang="fr-FR" sz="1600" dirty="0">
              <a:latin typeface="Time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07AE6-CD7C-4B32-A566-8673193A6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21284"/>
            <a:ext cx="3092115" cy="2764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>
                <a:ea typeface="+mn-lt"/>
                <a:cs typeface="+mn-lt"/>
              </a:rPr>
              <a:t>1</a:t>
            </a:r>
            <a:r>
              <a:rPr lang="fr-FR" sz="1400" dirty="0">
                <a:latin typeface="Times"/>
                <a:ea typeface="+mn-lt"/>
                <a:cs typeface="+mn-lt"/>
              </a:rPr>
              <a:t>: </a:t>
            </a:r>
            <a:r>
              <a:rPr lang="fr-FR" sz="1400" dirty="0" err="1">
                <a:latin typeface="Times"/>
                <a:ea typeface="+mn-lt"/>
                <a:cs typeface="+mn-lt"/>
              </a:rPr>
              <a:t>SuperAdmin</a:t>
            </a:r>
            <a:r>
              <a:rPr lang="fr-FR" sz="1400" dirty="0">
                <a:latin typeface="Times"/>
                <a:ea typeface="+mn-lt"/>
                <a:cs typeface="+mn-lt"/>
              </a:rPr>
              <a:t> ( partie2)</a:t>
            </a:r>
          </a:p>
          <a:p>
            <a:endParaRPr lang="fr-FR" dirty="0"/>
          </a:p>
        </p:txBody>
      </p:sp>
      <p:pic>
        <p:nvPicPr>
          <p:cNvPr id="24" name="Espace réservé du contenu 23">
            <a:extLst>
              <a:ext uri="{FF2B5EF4-FFF2-40B4-BE49-F238E27FC236}">
                <a16:creationId xmlns:a16="http://schemas.microsoft.com/office/drawing/2014/main" id="{F05A368A-7B37-4773-BA63-DA78E5097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042" y="114782"/>
            <a:ext cx="6077188" cy="2206088"/>
          </a:xfrm>
        </p:spPr>
      </p:pic>
      <p:pic>
        <p:nvPicPr>
          <p:cNvPr id="5" name="Espace réservé du contenu 23">
            <a:extLst>
              <a:ext uri="{FF2B5EF4-FFF2-40B4-BE49-F238E27FC236}">
                <a16:creationId xmlns:a16="http://schemas.microsoft.com/office/drawing/2014/main" id="{AA882278-35B0-4374-8C1A-007C303F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66" y="2396607"/>
            <a:ext cx="6076351" cy="2091267"/>
          </a:xfrm>
          <a:prstGeom prst="rect">
            <a:avLst/>
          </a:prstGeom>
        </p:spPr>
      </p:pic>
      <p:pic>
        <p:nvPicPr>
          <p:cNvPr id="7" name="Espace réservé du contenu 23">
            <a:extLst>
              <a:ext uri="{FF2B5EF4-FFF2-40B4-BE49-F238E27FC236}">
                <a16:creationId xmlns:a16="http://schemas.microsoft.com/office/drawing/2014/main" id="{21B60BE7-D75F-4E36-BFF7-A238C0E08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58" y="4605364"/>
            <a:ext cx="6069255" cy="20912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F51AF3F-45B2-40C2-A905-8A228293BA35}"/>
              </a:ext>
            </a:extLst>
          </p:cNvPr>
          <p:cNvSpPr txBox="1"/>
          <p:nvPr/>
        </p:nvSpPr>
        <p:spPr>
          <a:xfrm>
            <a:off x="4724400" y="32004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Cliquez pour ajouter du texte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CB621B-7DA7-48EC-B32D-FB354420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712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A9471-A311-4747-A340-78369CCA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213" y="457200"/>
            <a:ext cx="4115073" cy="620300"/>
          </a:xfrm>
        </p:spPr>
        <p:txBody>
          <a:bodyPr>
            <a:normAutofit/>
          </a:bodyPr>
          <a:lstStyle/>
          <a:p>
            <a:pPr algn="ctr"/>
            <a:r>
              <a:rPr lang="fr-FR" sz="1600" dirty="0">
                <a:latin typeface="Times"/>
                <a:ea typeface="+mn-lt"/>
                <a:cs typeface="+mn-lt"/>
              </a:rPr>
              <a:t>PROFILE DES </a:t>
            </a:r>
            <a:r>
              <a:rPr lang="fr-FR" sz="1600" b="0" dirty="0">
                <a:latin typeface="Times"/>
                <a:ea typeface="+mn-lt"/>
                <a:cs typeface="+mn-lt"/>
              </a:rPr>
              <a:t>ADMINSTRATEURS</a:t>
            </a:r>
            <a:endParaRPr lang="fr-FR" sz="1600" dirty="0">
              <a:latin typeface="Time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807AE6-CD7C-4B32-A566-8673193A6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21284"/>
            <a:ext cx="3092115" cy="2764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400" dirty="0">
                <a:latin typeface="Times"/>
                <a:ea typeface="+mn-lt"/>
                <a:cs typeface="+mn-lt"/>
              </a:rPr>
              <a:t>1: Admin : </a:t>
            </a:r>
            <a:r>
              <a:rPr lang="fr-FR" sz="1400" dirty="0" err="1">
                <a:latin typeface="Times"/>
                <a:ea typeface="+mn-lt"/>
                <a:cs typeface="+mn-lt"/>
              </a:rPr>
              <a:t>a</a:t>
            </a:r>
            <a:r>
              <a:rPr lang="fr-FR" sz="1400" dirty="0">
                <a:latin typeface="Times"/>
                <a:ea typeface="+mn-lt"/>
                <a:cs typeface="+mn-lt"/>
              </a:rPr>
              <a:t> la même fonction que les</a:t>
            </a:r>
            <a:endParaRPr lang="fr-FR" dirty="0"/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super admin, juste une différence, il n'a</a:t>
            </a:r>
            <a:endParaRPr lang="fr-FR" dirty="0">
              <a:latin typeface="Gill Sans MT" panose="020B0502020104020203"/>
              <a:ea typeface="+mn-lt"/>
              <a:cs typeface="+mn-lt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pas accès à l'ajout d'autre admin</a:t>
            </a:r>
            <a:r>
              <a:rPr lang="fr-FR" dirty="0">
                <a:ea typeface="+mn-lt"/>
                <a:cs typeface="+mn-lt"/>
              </a:rPr>
              <a:t> </a:t>
            </a:r>
            <a:endParaRPr lang="fr-FR"/>
          </a:p>
          <a:p>
            <a:endParaRPr lang="fr-FR" dirty="0"/>
          </a:p>
        </p:txBody>
      </p:sp>
      <p:pic>
        <p:nvPicPr>
          <p:cNvPr id="24" name="Espace réservé du contenu 23">
            <a:extLst>
              <a:ext uri="{FF2B5EF4-FFF2-40B4-BE49-F238E27FC236}">
                <a16:creationId xmlns:a16="http://schemas.microsoft.com/office/drawing/2014/main" id="{F05A368A-7B37-4773-BA63-DA78E5097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555" y="2004125"/>
            <a:ext cx="5888958" cy="2853265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1749BF6-1CDD-4F00-998F-EB292438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44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D2B257-9651-440A-A457-EC7E179F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668135"/>
            <a:ext cx="10178322" cy="865390"/>
          </a:xfrm>
        </p:spPr>
        <p:txBody>
          <a:bodyPr>
            <a:normAutofit/>
          </a:bodyPr>
          <a:lstStyle/>
          <a:p>
            <a:pPr algn="ctr"/>
            <a:r>
              <a:rPr lang="fr-FR" sz="1800" dirty="0"/>
              <a:t>Offre&amp;&amp; </a:t>
            </a:r>
            <a:r>
              <a:rPr lang="fr-FR" sz="1800" dirty="0" err="1"/>
              <a:t>HOMe</a:t>
            </a:r>
            <a:endParaRPr lang="fr-MA" sz="1800" dirty="0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39541D-D8A7-4936-B816-6282A9B04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43125"/>
            <a:ext cx="10178322" cy="30670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400" dirty="0">
                <a:latin typeface="Times"/>
                <a:cs typeface="Times"/>
              </a:rPr>
              <a:t>La page d'accueil (Offre )  sera principalement statique juste un vidéo simple avec un Button qui fait  la liaison avec la page (HOME) .</a:t>
            </a:r>
            <a:endParaRPr lang="fr-FR" sz="1400">
              <a:latin typeface="Times"/>
              <a:cs typeface="Times"/>
            </a:endParaRPr>
          </a:p>
          <a:p>
            <a:r>
              <a:rPr lang="fr-FR" sz="1400" dirty="0">
                <a:latin typeface="Times"/>
                <a:cs typeface="Times"/>
              </a:rPr>
              <a:t>Et pour la page à propos (Home), Il contiendra des informations sur le produit et des quelques annonces </a:t>
            </a:r>
            <a:r>
              <a:rPr lang="fr-FR" sz="2400" dirty="0">
                <a:latin typeface="Gill Sans MT"/>
                <a:cs typeface="Times"/>
              </a:rPr>
              <a:t> </a:t>
            </a:r>
            <a:endParaRPr lang="fr-FR" sz="2400" dirty="0">
              <a:latin typeface="Gill Sans MT"/>
            </a:endParaRPr>
          </a:p>
          <a:p>
            <a:pPr algn="ctr"/>
            <a:endParaRPr lang="fr-MA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1FBF56-8874-44B6-B776-A78EA8D8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224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72051AB-276D-4564-8884-2F73F8F8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6" y="271798"/>
            <a:ext cx="11429999" cy="647097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BC210A0-8779-4B63-8760-335288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05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006C-18C5-483E-B6DD-16042D0C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33" y="1162940"/>
            <a:ext cx="4515598" cy="4121042"/>
          </a:xfrm>
        </p:spPr>
        <p:txBody>
          <a:bodyPr anchor="ctr">
            <a:normAutofit/>
          </a:bodyPr>
          <a:lstStyle/>
          <a:p>
            <a:pPr algn="ctr"/>
            <a:r>
              <a:rPr lang="fr-MA" sz="1800" dirty="0">
                <a:solidFill>
                  <a:schemeClr val="bg1"/>
                </a:solidFill>
              </a:rPr>
              <a:t>Encadrée Par :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DA60-4F24-4515-838D-20206B9A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271" y="1128451"/>
            <a:ext cx="4680729" cy="4566609"/>
          </a:xfrm>
        </p:spPr>
        <p:txBody>
          <a:bodyPr anchor="ctr">
            <a:normAutofit/>
          </a:bodyPr>
          <a:lstStyle/>
          <a:p>
            <a:r>
              <a:rPr lang="fr-MA" sz="2400" b="1"/>
              <a:t>Mr My</a:t>
            </a:r>
            <a:r>
              <a:rPr lang="fr-MA" sz="2400" b="1" dirty="0"/>
              <a:t> Youssef SBAI</a:t>
            </a:r>
            <a:endParaRPr lang="fr-FR" sz="2400" b="1" dirty="0"/>
          </a:p>
          <a:p>
            <a:endParaRPr lang="fr-MA" sz="24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935B00-4F36-4D0A-8C1C-B78F51E8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476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72051AB-276D-4564-8884-2F73F8F8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" y="80932"/>
            <a:ext cx="11221232" cy="673788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467D29-FDD3-4563-8741-4AEF2F2B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460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082BF2-3158-44EF-9974-51B3B5CCF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41335"/>
            <a:ext cx="3092115" cy="279230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z="1400" dirty="0">
                <a:latin typeface="Times"/>
                <a:cs typeface="Times"/>
              </a:rPr>
              <a:t>Il y a deux fonctions dans ce site</a:t>
            </a:r>
          </a:p>
          <a:p>
            <a:r>
              <a:rPr lang="fr-FR" sz="1400" dirty="0">
                <a:latin typeface="Times"/>
                <a:cs typeface="Times"/>
              </a:rPr>
              <a:t> changer la langue et le devise </a:t>
            </a:r>
            <a:r>
              <a:rPr lang="fr-FR" sz="1400" dirty="0">
                <a:latin typeface="Times"/>
                <a:ea typeface="+mn-lt"/>
                <a:cs typeface="+mn-lt"/>
              </a:rPr>
              <a:t>comme</a:t>
            </a:r>
            <a:endParaRPr lang="fr-FR" sz="1400" dirty="0">
              <a:latin typeface="Times"/>
              <a:ea typeface="+mn-lt"/>
              <a:cs typeface="Times"/>
            </a:endParaRPr>
          </a:p>
          <a:p>
            <a:r>
              <a:rPr lang="fr-FR" sz="1400" dirty="0">
                <a:latin typeface="Times"/>
                <a:ea typeface="+mn-lt"/>
                <a:cs typeface="+mn-lt"/>
              </a:rPr>
              <a:t> vous pouvez le voir</a:t>
            </a:r>
            <a:endParaRPr lang="fr-FR" sz="1400">
              <a:latin typeface="Times"/>
              <a:cs typeface="Times"/>
            </a:endParaRPr>
          </a:p>
        </p:txBody>
      </p:sp>
      <p:pic>
        <p:nvPicPr>
          <p:cNvPr id="7" name="Espace réservé du contenu 6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9BFB2E33-8004-438C-90FB-F5A0A5E56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356053"/>
            <a:ext cx="6321425" cy="2770562"/>
          </a:xfrm>
        </p:spPr>
      </p:pic>
      <p:pic>
        <p:nvPicPr>
          <p:cNvPr id="10" name="Image 9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8AC50048-D813-454A-A50E-309EBEE4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3731384"/>
            <a:ext cx="6321425" cy="277056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BBCAAE2-A53F-4496-B9BD-9AEDC7B1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033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8EB3EB-8ED8-46D6-907F-43A14662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52475"/>
            <a:ext cx="10178322" cy="701843"/>
          </a:xfrm>
        </p:spPr>
        <p:txBody>
          <a:bodyPr>
            <a:normAutofit/>
          </a:bodyPr>
          <a:lstStyle/>
          <a:p>
            <a:pPr algn="ctr"/>
            <a:r>
              <a:rPr lang="fr-MA" sz="2000" dirty="0"/>
              <a:t>Conclusion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B583AA-35D1-4269-A5A8-30D92393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54607"/>
            <a:ext cx="10178322" cy="4124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1600" dirty="0">
                <a:latin typeface="Times"/>
                <a:cs typeface="Times"/>
              </a:rPr>
              <a:t>Ce projet fait partie de notre formation en développement web chez </a:t>
            </a:r>
            <a:r>
              <a:rPr lang="fr-FR" sz="1600" dirty="0" err="1">
                <a:latin typeface="Times"/>
                <a:cs typeface="Times"/>
              </a:rPr>
              <a:t>YouCode</a:t>
            </a:r>
            <a:r>
              <a:rPr lang="fr-FR" sz="1600" dirty="0">
                <a:latin typeface="Times"/>
                <a:cs typeface="Times"/>
              </a:rPr>
              <a:t>. Nous</a:t>
            </a:r>
            <a:endParaRPr lang="fr-FR" dirty="0"/>
          </a:p>
          <a:p>
            <a:pPr marL="0" indent="0" algn="ctr">
              <a:buNone/>
            </a:pPr>
            <a:r>
              <a:rPr lang="fr-FR" sz="1600" dirty="0">
                <a:latin typeface="Times"/>
                <a:cs typeface="Times"/>
              </a:rPr>
              <a:t>sont appelés dans ce travail à concevoir et réaliser un site web à case  d'aider les patients pour leur santé ,  nous avons</a:t>
            </a:r>
          </a:p>
          <a:p>
            <a:pPr marL="0" indent="0" algn="ctr">
              <a:buNone/>
            </a:pPr>
            <a:r>
              <a:rPr lang="fr-FR" sz="1600" dirty="0">
                <a:latin typeface="Times"/>
                <a:cs typeface="Times"/>
              </a:rPr>
              <a:t> réalisé ce projet qui nous l'espérons sera enrichissant pour nous et pour tous ceux qui</a:t>
            </a:r>
            <a:endParaRPr lang="fr-FR" dirty="0"/>
          </a:p>
          <a:p>
            <a:pPr marL="0" indent="0" algn="ctr">
              <a:buNone/>
            </a:pPr>
            <a:r>
              <a:rPr lang="fr-FR" sz="1600" dirty="0">
                <a:latin typeface="Times"/>
                <a:cs typeface="Times"/>
              </a:rPr>
              <a:t>consultez ce rapport qui résume deux mois de travail rigoureux. Pour le moment le site </a:t>
            </a:r>
            <a:r>
              <a:rPr lang="fr-FR" sz="1600" b="1" dirty="0">
                <a:latin typeface="Times"/>
                <a:cs typeface="Times"/>
              </a:rPr>
              <a:t>Pneu Store</a:t>
            </a:r>
          </a:p>
          <a:p>
            <a:pPr marL="0" indent="0" algn="ctr">
              <a:buNone/>
            </a:pPr>
            <a:r>
              <a:rPr lang="fr-FR" sz="1600" dirty="0">
                <a:latin typeface="Times"/>
                <a:cs typeface="Times"/>
              </a:rPr>
              <a:t>est presque terminé nous espérons qu'il trouvera les conditions nécessaires pour entrer en vigueur.</a:t>
            </a:r>
            <a:endParaRPr lang="fr-MA" sz="1600" dirty="0">
              <a:latin typeface="Times"/>
              <a:cs typeface="Time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5F228-3C5D-4BE8-BBF9-9C63B4E3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00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2AAAB-DAC6-40C7-8714-5BAC0BD8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657064"/>
          </a:xfrm>
        </p:spPr>
        <p:txBody>
          <a:bodyPr/>
          <a:lstStyle/>
          <a:p>
            <a:pPr algn="ctr"/>
            <a:r>
              <a:rPr lang="fr-MA" sz="2000"/>
              <a:t>7.  Table de référence</a:t>
            </a:r>
            <a:endParaRPr lang="fr-FR" sz="2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BD519B-EA5D-4826-A156-CB59D0C4972E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F0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Pour les prensentation des outils  , j'ai pu travaillé avec ces sites :</a:t>
            </a:r>
          </a:p>
          <a:p>
            <a:pPr marL="0" indent="0">
              <a:buNone/>
            </a:pPr>
            <a:r>
              <a:rPr lang="fr-FR"/>
              <a:t>  HTML : </a:t>
            </a:r>
            <a:r>
              <a:rPr lang="fr-FR" u="sng" dirty="0">
                <a:ea typeface="+mn-lt"/>
                <a:cs typeface="+mn-lt"/>
                <a:hlinkClick r:id="rId2"/>
              </a:rPr>
              <a:t>https://developer.mozilla.org/fr/docs/Web/HTML</a:t>
            </a:r>
            <a:endParaRPr lang="fr-FR" u="sng" dirty="0"/>
          </a:p>
          <a:p>
            <a:pPr marL="0" indent="0">
              <a:buNone/>
            </a:pPr>
            <a:r>
              <a:rPr lang="fr-FR"/>
              <a:t>  CSS :</a:t>
            </a:r>
            <a:r>
              <a:rPr lang="fr-FR" u="sng" dirty="0"/>
              <a:t> </a:t>
            </a:r>
            <a:r>
              <a:rPr lang="fr-FR" u="sng" dirty="0">
                <a:ea typeface="+mn-lt"/>
                <a:cs typeface="+mn-lt"/>
                <a:hlinkClick r:id="rId3"/>
              </a:rPr>
              <a:t>https://www.futura-sciences.com/tech/definitions/internet-css-4050/</a:t>
            </a:r>
            <a:endParaRPr lang="fr-FR" u="sng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/>
              <a:t>  JavaScript : </a:t>
            </a:r>
            <a:r>
              <a:rPr lang="fr-FR" u="sng" dirty="0">
                <a:ea typeface="+mn-lt"/>
                <a:cs typeface="+mn-lt"/>
                <a:hlinkClick r:id="rId4"/>
              </a:rPr>
              <a:t>https://fr.wikipedia.org/wiki/JavaScript</a:t>
            </a:r>
            <a:endParaRPr lang="fr-FR" u="sng" dirty="0"/>
          </a:p>
          <a:p>
            <a:pPr marL="0" indent="0">
              <a:buNone/>
            </a:pPr>
            <a:r>
              <a:rPr lang="fr-FR"/>
              <a:t>  NodeJs :</a:t>
            </a:r>
            <a:r>
              <a:rPr lang="fr-FR" u="sng" dirty="0"/>
              <a:t> </a:t>
            </a:r>
            <a:r>
              <a:rPr lang="fr-FR" u="sng" dirty="0">
                <a:ea typeface="+mn-lt"/>
                <a:cs typeface="+mn-lt"/>
                <a:hlinkClick r:id="rId5"/>
              </a:rPr>
              <a:t>http://igm.univ-mlv.fr/~dr/XPOSE2012/NodeJS/presentation.html</a:t>
            </a:r>
            <a:endParaRPr lang="fr-FR" u="sng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/>
              <a:t>  MongoDB : </a:t>
            </a:r>
            <a:r>
              <a:rPr lang="fr-FR" u="sng" dirty="0">
                <a:ea typeface="+mn-lt"/>
                <a:cs typeface="+mn-lt"/>
                <a:hlinkClick r:id="rId6"/>
              </a:rPr>
              <a:t>https://stph.scenari-community.org/contribs/nos/Mongo1/co/presentation.html</a:t>
            </a:r>
            <a:endParaRPr lang="fr-FR" u="sng" dirty="0"/>
          </a:p>
          <a:p>
            <a:pPr marL="0" indent="0">
              <a:buNone/>
            </a:pPr>
            <a:r>
              <a:rPr lang="fr-FR"/>
              <a:t>  REACT : </a:t>
            </a:r>
            <a:r>
              <a:rPr lang="fr-FR" u="sng"/>
              <a:t> </a:t>
            </a:r>
            <a:r>
              <a:rPr lang="fr-FR" u="sng" dirty="0">
                <a:ea typeface="+mn-lt"/>
                <a:cs typeface="+mn-lt"/>
                <a:hlinkClick r:id="rId7"/>
              </a:rPr>
              <a:t>https://devstory.net/12115/introduction-a-react</a:t>
            </a:r>
            <a:endParaRPr lang="fr-FR" u="sng" dirty="0"/>
          </a:p>
          <a:p>
            <a:pPr marL="0" indent="0">
              <a:buNone/>
            </a:pPr>
            <a:endParaRPr lang="fr-FR" u="sng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17C665-0555-44C3-9DDF-13A9124C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2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D8484-00DA-42FD-BC18-726A8598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28021"/>
            <a:ext cx="10178322" cy="596023"/>
          </a:xfrm>
        </p:spPr>
        <p:txBody>
          <a:bodyPr>
            <a:normAutofit/>
          </a:bodyPr>
          <a:lstStyle/>
          <a:p>
            <a:pPr algn="ctr"/>
            <a:r>
              <a:rPr lang="fr-MA" sz="2000" dirty="0"/>
              <a:t>1. remerciements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0A713-7F5A-43CC-8D3D-93F852AA4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529" y="1813259"/>
            <a:ext cx="10178322" cy="34792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En préambule à ce mémoire, nous remercions Dieu qui nous a aidés et nous a donné le</a:t>
            </a:r>
            <a:endParaRPr lang="fr-FR"/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patience et courage pendant ces longues périodes d'étude.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Nous remercions également les professeurs et le personnel administratif de </a:t>
            </a:r>
            <a:r>
              <a:rPr lang="fr-FR" sz="1400" err="1">
                <a:latin typeface="Times"/>
                <a:cs typeface="Times"/>
              </a:rPr>
              <a:t>YouCode</a:t>
            </a:r>
            <a:r>
              <a:rPr lang="fr-FR" sz="1400" dirty="0">
                <a:latin typeface="Times"/>
                <a:cs typeface="Times"/>
              </a:rPr>
              <a:t> qui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faire de grands efforts pour nous fournir une très bonne formation.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nous remercions sincèrement </a:t>
            </a:r>
            <a:r>
              <a:rPr lang="fr-MA" sz="1400" dirty="0">
                <a:latin typeface="Times"/>
                <a:cs typeface="Times"/>
              </a:rPr>
              <a:t>My Youssef SBAI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ea typeface="+mn-lt"/>
                <a:cs typeface="+mn-lt"/>
              </a:rPr>
              <a:t>notre superviseur</a:t>
            </a:r>
            <a:r>
              <a:rPr lang="fr-FR" sz="1400" dirty="0">
                <a:latin typeface="Times"/>
                <a:cs typeface="Times"/>
              </a:rPr>
              <a:t> , qui est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toujours montré disponible tout au long de la réalisation de ce projet, donc pour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400" dirty="0">
                <a:latin typeface="Times"/>
                <a:cs typeface="Times"/>
              </a:rPr>
              <a:t>l'inspiration, l'aide et le temps qu’elles ont eu la gentillesse de leur consacrer.</a:t>
            </a:r>
            <a:endParaRPr lang="fr-MA" sz="1400" dirty="0">
              <a:latin typeface="Times"/>
              <a:cs typeface="Time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F09E87-012B-4EDF-B817-632478CD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76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8A8DA-FB78-4369-B0AD-E4727EC2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14297"/>
            <a:ext cx="10178322" cy="596023"/>
          </a:xfrm>
        </p:spPr>
        <p:txBody>
          <a:bodyPr>
            <a:normAutofit/>
          </a:bodyPr>
          <a:lstStyle/>
          <a:p>
            <a:pPr algn="ctr"/>
            <a:r>
              <a:rPr lang="fr-MA" sz="2000" dirty="0"/>
              <a:t>2. </a:t>
            </a:r>
            <a:r>
              <a:rPr lang="fr-FR" sz="2000"/>
              <a:t>Table de Matière</a:t>
            </a:r>
            <a:endParaRPr lang="fr-MA" sz="2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5E0C56-87E2-46F4-A4B6-1B8E8BCA0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68" y="1416217"/>
            <a:ext cx="10449032" cy="4998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fr-FR" sz="1400" b="1">
                <a:ea typeface="+mn-lt"/>
                <a:cs typeface="+mn-lt"/>
              </a:rPr>
              <a:t>Remerciements...........................................................................................................................................................................04</a:t>
            </a:r>
            <a:endParaRPr lang="en-US" sz="1400" b="1"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fr-FR" sz="1400" b="1">
                <a:ea typeface="+mn-lt"/>
                <a:cs typeface="+mn-lt"/>
              </a:rPr>
              <a:t> Table de Matière........................................................................................................................................................................05</a:t>
            </a:r>
            <a:endParaRPr lang="en-US" sz="1400" b="1"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fr-FR" sz="1400" b="1">
                <a:ea typeface="+mn-lt"/>
                <a:cs typeface="+mn-lt"/>
              </a:rPr>
              <a:t>Chapitre 1: Analyse et Conception .......................................................................................................................................07</a:t>
            </a:r>
            <a:endParaRPr lang="en-US" sz="1400" b="1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1) Diagramme de cas d’utilisation :.......................................................................................................................................08</a:t>
            </a: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      a. Définition ........................................................................................................................................................................08</a:t>
            </a: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      b. Diagramme de cas d’utilisation de notre site web : ..............................................................................................09</a:t>
            </a: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 dirty="0">
                <a:ea typeface="+mn-lt"/>
                <a:cs typeface="+mn-lt"/>
              </a:rPr>
              <a:t>                   </a:t>
            </a:r>
            <a:r>
              <a:rPr lang="fr-FR" sz="140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    -Figure 01...................................................................................................................................................................10</a:t>
            </a:r>
            <a:endParaRPr lang="fr-FR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2) Diagramme de classe ….....................................................................................................................................................11</a:t>
            </a: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     a. Définition .........................................................................................................................................................................11</a:t>
            </a: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>
                <a:ea typeface="+mn-lt"/>
                <a:cs typeface="+mn-lt"/>
              </a:rPr>
              <a:t>               b. Diagramme de classe de notre site web ...................................................................................................................12</a:t>
            </a:r>
            <a:endParaRPr lang="fr-F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fr-FR" sz="1400" dirty="0">
                <a:ea typeface="+mn-lt"/>
                <a:cs typeface="+mn-lt"/>
              </a:rPr>
              <a:t>                      </a:t>
            </a:r>
            <a:r>
              <a:rPr lang="fr-FR" sz="140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 -Figure 02...................................................................................................................................................................10</a:t>
            </a:r>
          </a:p>
          <a:p>
            <a:pPr marL="0" indent="0">
              <a:lnSpc>
                <a:spcPct val="150000"/>
              </a:lnSpc>
              <a:buNone/>
            </a:pPr>
            <a:endParaRPr lang="fr-FR" sz="1400" dirty="0"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MA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7B46B2-A356-425B-8AFB-8DA989F5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28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761E6C-6340-43A1-B7D4-CEF02C69D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453" y="468531"/>
            <a:ext cx="10178322" cy="55522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fr-MA" sz="1600" b="1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fr-MA" sz="1400" b="1" dirty="0">
              <a:ea typeface="+mn-lt"/>
              <a:cs typeface="+mn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b="1">
                <a:ea typeface="+mn-lt"/>
                <a:cs typeface="+mn-lt"/>
              </a:rPr>
              <a:t>4.   Chapitre 2: Réalisation de l’application ...................................................................................................14</a:t>
            </a:r>
            <a:endParaRPr lang="fr-FR" sz="1400"/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>
                <a:latin typeface="Times"/>
                <a:cs typeface="Times"/>
              </a:rPr>
              <a:t>        1) Les outils de développement :................................................................................................15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dirty="0">
                <a:latin typeface="Times"/>
                <a:cs typeface="Times"/>
              </a:rPr>
              <a:t>                 </a:t>
            </a:r>
            <a:r>
              <a:rPr lang="fr-MA" sz="1400" dirty="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 i. </a:t>
            </a: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ea typeface="+mn-lt"/>
                <a:cs typeface="+mn-lt"/>
              </a:rPr>
              <a:t>HTML </a:t>
            </a: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:..........................................................................................................................151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dirty="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                 ii. </a:t>
            </a:r>
            <a:r>
              <a:rPr lang="fr-MA" sz="1400" dirty="0">
                <a:solidFill>
                  <a:schemeClr val="accent3">
                    <a:lumMod val="50000"/>
                  </a:schemeClr>
                </a:solidFill>
                <a:latin typeface="Times"/>
                <a:ea typeface="+mn-lt"/>
                <a:cs typeface="+mn-lt"/>
              </a:rPr>
              <a:t>CSS</a:t>
            </a: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: .............................................................................................................................152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dirty="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                 iii. </a:t>
            </a:r>
            <a:r>
              <a:rPr lang="fr-MA" sz="1400" dirty="0">
                <a:solidFill>
                  <a:schemeClr val="accent3">
                    <a:lumMod val="50000"/>
                  </a:schemeClr>
                </a:solidFill>
                <a:latin typeface="Times"/>
                <a:ea typeface="+mn-lt"/>
                <a:cs typeface="+mn-lt"/>
              </a:rPr>
              <a:t>JAVASCRIPT </a:t>
            </a: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: ...........................................................................................................153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                 iv. NODEJS:....................................................................................................................161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                  v. MONGO DB: ..............................................................................................................162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>
                <a:solidFill>
                  <a:schemeClr val="accent3">
                    <a:lumMod val="50000"/>
                  </a:schemeClr>
                </a:solidFill>
                <a:latin typeface="Times"/>
                <a:cs typeface="Times"/>
              </a:rPr>
              <a:t>                 vi. REACT JS:..................................................................................................................163</a:t>
            </a:r>
            <a:endParaRPr lang="fr-MA" sz="1400" dirty="0">
              <a:solidFill>
                <a:schemeClr val="accent3">
                  <a:lumMod val="50000"/>
                </a:schemeClr>
              </a:solidFill>
              <a:latin typeface="Times"/>
              <a:cs typeface="Times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b="1">
                <a:ea typeface="+mn-lt"/>
                <a:cs typeface="+mn-lt"/>
              </a:rPr>
              <a:t>5.  Chapitre 3: Présentation de l’application : .................................................................................................17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b="1">
                <a:ea typeface="+mn-lt"/>
                <a:cs typeface="+mn-lt"/>
              </a:rPr>
              <a:t>6.   Conclusion .......................................................................................................................................................32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fr-MA" sz="1400" b="1"/>
              <a:t>7.  Table de référence............................................................................................................................................33</a:t>
            </a:r>
            <a:endParaRPr lang="fr-MA" sz="1400" b="1" dirty="0"/>
          </a:p>
          <a:p>
            <a:pPr marL="0" indent="0">
              <a:buNone/>
            </a:pPr>
            <a:endParaRPr lang="fr-MA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FD54FC-FEE8-480D-9781-1159817D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38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E954D0-73C3-4823-9E36-3945E0A2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596" y="2918905"/>
            <a:ext cx="10178322" cy="1199859"/>
          </a:xfrm>
        </p:spPr>
        <p:txBody>
          <a:bodyPr/>
          <a:lstStyle/>
          <a:p>
            <a:pPr algn="ctr"/>
            <a:r>
              <a:rPr lang="fr-FR" sz="3600"/>
              <a:t>1: Analyse et Conception</a:t>
            </a:r>
            <a:r>
              <a:rPr lang="fr-FR" b="1" dirty="0">
                <a:ea typeface="+mj-lt"/>
                <a:cs typeface="+mj-lt"/>
              </a:rPr>
              <a:t> 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D93568E-15AB-4564-9A77-DABC111F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7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33A5BD-1BA6-48F3-BB82-A2AE3CF1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769642"/>
            <a:ext cx="10178322" cy="6021683"/>
          </a:xfrm>
          <a:ln>
            <a:solidFill>
              <a:srgbClr val="4472C4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/>
              <a:t> </a:t>
            </a:r>
            <a:r>
              <a:rPr lang="fr-FR" dirty="0">
                <a:solidFill>
                  <a:srgbClr val="0070C0"/>
                </a:solidFill>
                <a:latin typeface="Times"/>
                <a:cs typeface="Times"/>
              </a:rPr>
              <a:t>1) </a:t>
            </a:r>
            <a:r>
              <a:rPr lang="fr-FR" sz="1400" b="1" i="1" dirty="0">
                <a:solidFill>
                  <a:srgbClr val="0070C0"/>
                </a:solidFill>
                <a:latin typeface="Times"/>
                <a:cs typeface="Times"/>
              </a:rPr>
              <a:t>Diagramme de cas d’utilisation :</a:t>
            </a:r>
          </a:p>
          <a:p>
            <a:pPr marL="0" indent="0">
              <a:buNone/>
            </a:pPr>
            <a:r>
              <a:rPr lang="fr-FR" sz="1400" b="1" i="1" dirty="0">
                <a:solidFill>
                  <a:srgbClr val="0070C0"/>
                </a:solidFill>
                <a:latin typeface="Times"/>
                <a:cs typeface="Times"/>
              </a:rPr>
              <a:t>       </a:t>
            </a:r>
            <a:r>
              <a:rPr lang="fr-MA" sz="1400" dirty="0">
                <a:latin typeface="Times"/>
                <a:cs typeface="Times"/>
              </a:rPr>
              <a:t>a. </a:t>
            </a:r>
            <a:r>
              <a:rPr lang="fr-MA" sz="1400" b="1" dirty="0">
                <a:latin typeface="Times"/>
                <a:cs typeface="Times"/>
              </a:rPr>
              <a:t>Définition : 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Les rôles des diagrammes de cas d’utilisation sont de recueillir, d’analyser et d’organiser les besoins, ainsi que de recenser les grandes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fonctionnalités d’un système. Il s’agit donc de la première étape UML pour la conception d’un système. </a:t>
            </a:r>
            <a:endParaRPr lang="fr-FR"/>
          </a:p>
          <a:p>
            <a:pPr marL="0" indent="0" algn="ctr">
              <a:buNone/>
            </a:pPr>
            <a:endParaRPr lang="fr-FR" sz="1400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Le diagramme de cas se compose de trois éléments principaux : </a:t>
            </a:r>
          </a:p>
          <a:p>
            <a:pPr marL="0" indent="0" algn="ctr">
              <a:buNone/>
            </a:pPr>
            <a:r>
              <a:rPr lang="fr-FR" sz="1400" b="1" dirty="0">
                <a:latin typeface="Times"/>
                <a:cs typeface="Times"/>
              </a:rPr>
              <a:t>Un Acteur </a:t>
            </a:r>
            <a:r>
              <a:rPr lang="fr-FR" sz="1400" dirty="0">
                <a:latin typeface="Times"/>
                <a:cs typeface="Times"/>
              </a:rPr>
              <a:t>: c’est l’idéalisation d’un rôle joué par une personne externe, un processus ou une chose qui interagit avec un système. Il se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représente par un petit bonhomme avec son nom inscrit dessous.</a:t>
            </a:r>
            <a:endParaRPr lang="fr-FR" dirty="0"/>
          </a:p>
          <a:p>
            <a:pPr marL="0" indent="0" algn="ctr">
              <a:buNone/>
            </a:pPr>
            <a:r>
              <a:rPr lang="fr-FR" sz="1400" b="1" dirty="0">
                <a:latin typeface="Times"/>
                <a:cs typeface="Times"/>
              </a:rPr>
              <a:t> Un cas d’utilisation </a:t>
            </a:r>
            <a:r>
              <a:rPr lang="fr-FR" sz="1400" dirty="0">
                <a:latin typeface="Times"/>
                <a:cs typeface="Times"/>
              </a:rPr>
              <a:t>: c’est une unité cohérente représentant une fonctionnalité visible de l’extérieur. Il réalise un service de bout en bout,</a:t>
            </a: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avec un déclenchement, un déroulement et une fin, pour l’acteur qui l’initie.</a:t>
            </a:r>
            <a:endParaRPr lang="fr-FR"/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</a:t>
            </a:r>
            <a:r>
              <a:rPr lang="fr-FR" sz="1400" b="1" dirty="0">
                <a:latin typeface="Times"/>
                <a:cs typeface="Times"/>
              </a:rPr>
              <a:t>Les relations </a:t>
            </a:r>
            <a:r>
              <a:rPr lang="fr-FR" sz="1400" dirty="0">
                <a:latin typeface="Times"/>
                <a:cs typeface="Times"/>
              </a:rPr>
              <a:t>: Trois types de relations sont pris en charge par la norme UML et sont graphiquement représentées par des types particuliers</a:t>
            </a:r>
            <a:endParaRPr lang="fr-MA" sz="1400" b="1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de ces relations. Les relations indiquent que le cas d'utilisation source présente les mêmes conditions d'exécution que le cas issu. Une</a:t>
            </a:r>
            <a:endParaRPr lang="fr-MA" sz="1400" b="1" dirty="0">
              <a:latin typeface="Times"/>
              <a:cs typeface="Times"/>
            </a:endParaRPr>
          </a:p>
          <a:p>
            <a:pPr marL="0" indent="0" algn="ctr">
              <a:buNone/>
            </a:pPr>
            <a:r>
              <a:rPr lang="fr-FR" sz="1400" dirty="0">
                <a:latin typeface="Times"/>
                <a:cs typeface="Times"/>
              </a:rPr>
              <a:t> relation simple entre un acteur et une utilisation est un trait simple.</a:t>
            </a:r>
            <a:endParaRPr lang="fr-MA" sz="1400" b="1">
              <a:latin typeface="Times"/>
              <a:cs typeface="Times"/>
            </a:endParaRPr>
          </a:p>
          <a:p>
            <a:pPr marL="0" indent="0">
              <a:buNone/>
            </a:pPr>
            <a:endParaRPr lang="fr-MA" sz="1400" b="1" i="1" dirty="0">
              <a:solidFill>
                <a:srgbClr val="0070C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FCD967-C4DF-4E51-9CB5-01C2C137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08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B7517-0F4B-46C8-8AFE-FDA44467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38125"/>
            <a:ext cx="10178322" cy="56414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400" dirty="0"/>
              <a:t>b. </a:t>
            </a:r>
            <a:r>
              <a:rPr lang="fr-FR" sz="1400" b="1" dirty="0"/>
              <a:t>Diagramme de cas d’utilisation de notre site web </a:t>
            </a:r>
            <a:r>
              <a:rPr lang="fr-FR" sz="1400" dirty="0"/>
              <a:t>:</a:t>
            </a:r>
            <a:endParaRPr lang="fr-MA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100CB1-B248-428E-B527-51D90B00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12" y="1128310"/>
            <a:ext cx="9521295" cy="504627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B22D3CD-2067-4810-983E-AA084E4B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327BD-562F-4A18-B2FF-757773FD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Figure 01</a:t>
            </a:r>
          </a:p>
        </p:txBody>
      </p:sp>
    </p:spTree>
    <p:extLst>
      <p:ext uri="{BB962C8B-B14F-4D97-AF65-F5344CB8AC3E}">
        <p14:creationId xmlns:p14="http://schemas.microsoft.com/office/powerpoint/2010/main" val="629839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2336</Words>
  <Application>Microsoft Office PowerPoint</Application>
  <PresentationFormat>Grand écran</PresentationFormat>
  <Paragraphs>123</Paragraphs>
  <Slides>33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4" baseType="lpstr">
      <vt:lpstr>Badge</vt:lpstr>
      <vt:lpstr>C O N C E P T I O N E T R É A L I S A T I O N  D’U N  S I T E  W E B E-C O M E R C E  D E S  P N E U S  E T  P R O D U I T S  M É C A N I Q U E S</vt:lpstr>
      <vt:lpstr>Constructeurs de projets</vt:lpstr>
      <vt:lpstr>Encadrée Par :</vt:lpstr>
      <vt:lpstr>1. remerciements</vt:lpstr>
      <vt:lpstr>2. Table de Matière</vt:lpstr>
      <vt:lpstr>Présentation PowerPoint</vt:lpstr>
      <vt:lpstr>1: Analyse et Conception 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2: Réalisation de l’application </vt:lpstr>
      <vt:lpstr>Présentation PowerPoint</vt:lpstr>
      <vt:lpstr>Présentation PowerPoint</vt:lpstr>
      <vt:lpstr>3:Présentation de l’application :</vt:lpstr>
      <vt:lpstr>Login et registration</vt:lpstr>
      <vt:lpstr>Login des administrateurs</vt:lpstr>
      <vt:lpstr>La partie 1 :   identification de (seller and Buyer ) </vt:lpstr>
      <vt:lpstr>LA PARTIE 2 :   Inscription DE (SELLER AND BUYER )</vt:lpstr>
      <vt:lpstr>Profile</vt:lpstr>
      <vt:lpstr>PROFILE DES UTILISATEURS</vt:lpstr>
      <vt:lpstr>PROFILE DES UTILISATEURS</vt:lpstr>
      <vt:lpstr>PROFILE DES ADMINSTRATEURS</vt:lpstr>
      <vt:lpstr>PROFILE DES ADMINSTRATEURS</vt:lpstr>
      <vt:lpstr>PROFILE DES ADMINSTRATEURS</vt:lpstr>
      <vt:lpstr>Offre&amp;&amp; HOMe</vt:lpstr>
      <vt:lpstr>Présentation PowerPoint</vt:lpstr>
      <vt:lpstr>Présentation PowerPoint</vt:lpstr>
      <vt:lpstr>Présentation PowerPoint</vt:lpstr>
      <vt:lpstr>Conclusion :</vt:lpstr>
      <vt:lpstr>7.  Table de référence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1193</cp:revision>
  <dcterms:created xsi:type="dcterms:W3CDTF">2020-08-16T12:49:23Z</dcterms:created>
  <dcterms:modified xsi:type="dcterms:W3CDTF">2021-10-13T21:34:09Z</dcterms:modified>
</cp:coreProperties>
</file>